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392"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C791B9-5A3E-4C19-BCA1-591F2D4AB23D}"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E930BBAE-A56E-4B24-8F1E-838B61897A8B}">
      <dgm:prSet/>
      <dgm:spPr/>
      <dgm:t>
        <a:bodyPr/>
        <a:lstStyle/>
        <a:p>
          <a:pPr rtl="0"/>
          <a:r>
            <a:rPr lang="en-US" smtClean="0"/>
            <a:t>Chronic non-infectious bronchitis is most common in older dogs, and breeds such as:  beagles, poodles, and terriers.</a:t>
          </a:r>
          <a:endParaRPr lang="en-US"/>
        </a:p>
      </dgm:t>
    </dgm:pt>
    <dgm:pt modelId="{590911B0-4AFE-45C2-950A-3439D7DDD428}" type="parTrans" cxnId="{59AAD1CA-8E6F-456C-86A8-E59D0E216E5A}">
      <dgm:prSet/>
      <dgm:spPr/>
      <dgm:t>
        <a:bodyPr/>
        <a:lstStyle/>
        <a:p>
          <a:endParaRPr lang="en-US"/>
        </a:p>
      </dgm:t>
    </dgm:pt>
    <dgm:pt modelId="{9BDBDF8F-9410-4322-8B54-26B521CFDDDD}" type="sibTrans" cxnId="{59AAD1CA-8E6F-456C-86A8-E59D0E216E5A}">
      <dgm:prSet/>
      <dgm:spPr/>
      <dgm:t>
        <a:bodyPr/>
        <a:lstStyle/>
        <a:p>
          <a:endParaRPr lang="en-US"/>
        </a:p>
      </dgm:t>
    </dgm:pt>
    <dgm:pt modelId="{05F852A9-C517-4DF0-B32B-1D38CDEDC1BA}" type="pres">
      <dgm:prSet presAssocID="{BAC791B9-5A3E-4C19-BCA1-591F2D4AB23D}" presName="linear" presStyleCnt="0">
        <dgm:presLayoutVars>
          <dgm:animLvl val="lvl"/>
          <dgm:resizeHandles val="exact"/>
        </dgm:presLayoutVars>
      </dgm:prSet>
      <dgm:spPr/>
      <dgm:t>
        <a:bodyPr/>
        <a:lstStyle/>
        <a:p>
          <a:endParaRPr lang="en-US"/>
        </a:p>
      </dgm:t>
    </dgm:pt>
    <dgm:pt modelId="{54B1C07C-15E8-41A3-AD62-8928253D3580}" type="pres">
      <dgm:prSet presAssocID="{E930BBAE-A56E-4B24-8F1E-838B61897A8B}" presName="parentText" presStyleLbl="node1" presStyleIdx="0" presStyleCnt="1">
        <dgm:presLayoutVars>
          <dgm:chMax val="0"/>
          <dgm:bulletEnabled val="1"/>
        </dgm:presLayoutVars>
      </dgm:prSet>
      <dgm:spPr/>
      <dgm:t>
        <a:bodyPr/>
        <a:lstStyle/>
        <a:p>
          <a:endParaRPr lang="en-US"/>
        </a:p>
      </dgm:t>
    </dgm:pt>
  </dgm:ptLst>
  <dgm:cxnLst>
    <dgm:cxn modelId="{4EA67AB0-AD2B-4652-95BC-3B4241C09E7F}" type="presOf" srcId="{E930BBAE-A56E-4B24-8F1E-838B61897A8B}" destId="{54B1C07C-15E8-41A3-AD62-8928253D3580}" srcOrd="0" destOrd="0" presId="urn:microsoft.com/office/officeart/2005/8/layout/vList2"/>
    <dgm:cxn modelId="{59AAD1CA-8E6F-456C-86A8-E59D0E216E5A}" srcId="{BAC791B9-5A3E-4C19-BCA1-591F2D4AB23D}" destId="{E930BBAE-A56E-4B24-8F1E-838B61897A8B}" srcOrd="0" destOrd="0" parTransId="{590911B0-4AFE-45C2-950A-3439D7DDD428}" sibTransId="{9BDBDF8F-9410-4322-8B54-26B521CFDDDD}"/>
    <dgm:cxn modelId="{26992B6F-4552-47A0-BAF5-C0EC7A0D90FF}" type="presOf" srcId="{BAC791B9-5A3E-4C19-BCA1-591F2D4AB23D}" destId="{05F852A9-C517-4DF0-B32B-1D38CDEDC1BA}" srcOrd="0" destOrd="0" presId="urn:microsoft.com/office/officeart/2005/8/layout/vList2"/>
    <dgm:cxn modelId="{FB33ABAF-3DD2-4977-8E46-E6E509C493EC}" type="presParOf" srcId="{05F852A9-C517-4DF0-B32B-1D38CDEDC1BA}" destId="{54B1C07C-15E8-41A3-AD62-8928253D3580}"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FD93907-0A5C-48B2-9F18-C8876A881A82}" type="doc">
      <dgm:prSet loTypeId="urn:microsoft.com/office/officeart/2005/8/layout/orgChart1" loCatId="hierarchy" qsTypeId="urn:microsoft.com/office/officeart/2005/8/quickstyle/simple1" qsCatId="simple" csTypeId="urn:microsoft.com/office/officeart/2005/8/colors/accent1_2" csCatId="accent1"/>
      <dgm:spPr/>
      <dgm:t>
        <a:bodyPr/>
        <a:lstStyle/>
        <a:p>
          <a:endParaRPr lang="en-US"/>
        </a:p>
      </dgm:t>
    </dgm:pt>
    <dgm:pt modelId="{D72EFF20-197A-4CCF-B943-08357D8EEDEF}">
      <dgm:prSet/>
      <dgm:spPr/>
      <dgm:t>
        <a:bodyPr/>
        <a:lstStyle/>
        <a:p>
          <a:pPr rtl="0"/>
          <a:r>
            <a:rPr lang="en-US" smtClean="0"/>
            <a:t>Morbidity</a:t>
          </a:r>
          <a:endParaRPr lang="en-US"/>
        </a:p>
      </dgm:t>
    </dgm:pt>
    <dgm:pt modelId="{4C99430D-A487-4F78-A366-15637111BC76}" type="parTrans" cxnId="{55771F57-5493-4D89-845F-3413ADB579E1}">
      <dgm:prSet/>
      <dgm:spPr/>
      <dgm:t>
        <a:bodyPr/>
        <a:lstStyle/>
        <a:p>
          <a:endParaRPr lang="en-US"/>
        </a:p>
      </dgm:t>
    </dgm:pt>
    <dgm:pt modelId="{13A547D2-AD32-4677-963A-C19C21D1AE9D}" type="sibTrans" cxnId="{55771F57-5493-4D89-845F-3413ADB579E1}">
      <dgm:prSet/>
      <dgm:spPr/>
      <dgm:t>
        <a:bodyPr/>
        <a:lstStyle/>
        <a:p>
          <a:endParaRPr lang="en-US"/>
        </a:p>
      </dgm:t>
    </dgm:pt>
    <dgm:pt modelId="{0A4457A7-7766-4C2F-9A2D-B0BEA1AAEACE}">
      <dgm:prSet/>
      <dgm:spPr/>
      <dgm:t>
        <a:bodyPr/>
        <a:lstStyle/>
        <a:p>
          <a:pPr rtl="0"/>
          <a:r>
            <a:rPr lang="en-US" smtClean="0"/>
            <a:t>80% of the animals exposed, developed the disease.</a:t>
          </a:r>
          <a:endParaRPr lang="en-US"/>
        </a:p>
      </dgm:t>
    </dgm:pt>
    <dgm:pt modelId="{518D36E9-EB09-4C03-B6C7-8D9529FDCD78}" type="parTrans" cxnId="{ED386F24-640E-490D-9C86-86F38EC3D2F5}">
      <dgm:prSet/>
      <dgm:spPr/>
      <dgm:t>
        <a:bodyPr/>
        <a:lstStyle/>
        <a:p>
          <a:endParaRPr lang="en-US"/>
        </a:p>
      </dgm:t>
    </dgm:pt>
    <dgm:pt modelId="{2177B73D-BA0A-4769-AEA4-7011264D71A3}" type="sibTrans" cxnId="{ED386F24-640E-490D-9C86-86F38EC3D2F5}">
      <dgm:prSet/>
      <dgm:spPr/>
      <dgm:t>
        <a:bodyPr/>
        <a:lstStyle/>
        <a:p>
          <a:endParaRPr lang="en-US"/>
        </a:p>
      </dgm:t>
    </dgm:pt>
    <dgm:pt modelId="{5794A8AA-A040-4418-B910-ECF4FD2D6D0E}">
      <dgm:prSet/>
      <dgm:spPr/>
      <dgm:t>
        <a:bodyPr/>
        <a:lstStyle/>
        <a:p>
          <a:pPr rtl="0"/>
          <a:r>
            <a:rPr lang="en-US" smtClean="0"/>
            <a:t>Mortality</a:t>
          </a:r>
          <a:endParaRPr lang="en-US"/>
        </a:p>
      </dgm:t>
    </dgm:pt>
    <dgm:pt modelId="{B0324D30-735F-43F9-ABCA-31850242058A}" type="parTrans" cxnId="{6F93DEF5-3BE9-4A4C-8574-5DA462F91E46}">
      <dgm:prSet/>
      <dgm:spPr/>
      <dgm:t>
        <a:bodyPr/>
        <a:lstStyle/>
        <a:p>
          <a:endParaRPr lang="en-US"/>
        </a:p>
      </dgm:t>
    </dgm:pt>
    <dgm:pt modelId="{7E6E4BE4-747A-46A5-99F6-9AB23F0F5FFD}" type="sibTrans" cxnId="{6F93DEF5-3BE9-4A4C-8574-5DA462F91E46}">
      <dgm:prSet/>
      <dgm:spPr/>
      <dgm:t>
        <a:bodyPr/>
        <a:lstStyle/>
        <a:p>
          <a:endParaRPr lang="en-US"/>
        </a:p>
      </dgm:t>
    </dgm:pt>
    <dgm:pt modelId="{02FFF8A3-F2FB-44F2-8BCC-4701B25DE42E}">
      <dgm:prSet/>
      <dgm:spPr/>
      <dgm:t>
        <a:bodyPr/>
        <a:lstStyle/>
        <a:p>
          <a:pPr rtl="0"/>
          <a:r>
            <a:rPr lang="en-US" smtClean="0"/>
            <a:t>Greyhounds that developed hemorrhagic pneumonia during outbreaks, had a higher case of fatality rates.</a:t>
          </a:r>
          <a:endParaRPr lang="en-US"/>
        </a:p>
      </dgm:t>
    </dgm:pt>
    <dgm:pt modelId="{D92F913C-CC37-4C32-BE9E-BA5FE4842B1E}" type="parTrans" cxnId="{72727C6C-2FD4-4A48-8661-E63614A6CC2E}">
      <dgm:prSet/>
      <dgm:spPr/>
      <dgm:t>
        <a:bodyPr/>
        <a:lstStyle/>
        <a:p>
          <a:endParaRPr lang="en-US"/>
        </a:p>
      </dgm:t>
    </dgm:pt>
    <dgm:pt modelId="{FBC9AA19-9F42-4DE7-B08C-CFDF6D1AA659}" type="sibTrans" cxnId="{72727C6C-2FD4-4A48-8661-E63614A6CC2E}">
      <dgm:prSet/>
      <dgm:spPr/>
      <dgm:t>
        <a:bodyPr/>
        <a:lstStyle/>
        <a:p>
          <a:endParaRPr lang="en-US"/>
        </a:p>
      </dgm:t>
    </dgm:pt>
    <dgm:pt modelId="{A88A7CE3-5B20-433C-8CD0-17185C1F7FE5}" type="pres">
      <dgm:prSet presAssocID="{3FD93907-0A5C-48B2-9F18-C8876A881A82}" presName="hierChild1" presStyleCnt="0">
        <dgm:presLayoutVars>
          <dgm:orgChart val="1"/>
          <dgm:chPref val="1"/>
          <dgm:dir/>
          <dgm:animOne val="branch"/>
          <dgm:animLvl val="lvl"/>
          <dgm:resizeHandles/>
        </dgm:presLayoutVars>
      </dgm:prSet>
      <dgm:spPr/>
      <dgm:t>
        <a:bodyPr/>
        <a:lstStyle/>
        <a:p>
          <a:endParaRPr lang="en-US"/>
        </a:p>
      </dgm:t>
    </dgm:pt>
    <dgm:pt modelId="{799CFB6B-3DF0-423A-AF08-BE3AA53C5072}" type="pres">
      <dgm:prSet presAssocID="{D72EFF20-197A-4CCF-B943-08357D8EEDEF}" presName="hierRoot1" presStyleCnt="0">
        <dgm:presLayoutVars>
          <dgm:hierBranch val="init"/>
        </dgm:presLayoutVars>
      </dgm:prSet>
      <dgm:spPr/>
    </dgm:pt>
    <dgm:pt modelId="{B035FD34-A6D0-4C16-A504-C0B8CF911E8D}" type="pres">
      <dgm:prSet presAssocID="{D72EFF20-197A-4CCF-B943-08357D8EEDEF}" presName="rootComposite1" presStyleCnt="0"/>
      <dgm:spPr/>
    </dgm:pt>
    <dgm:pt modelId="{7FFBBCC5-7D7A-4A9C-9F2E-630C37AC61AB}" type="pres">
      <dgm:prSet presAssocID="{D72EFF20-197A-4CCF-B943-08357D8EEDEF}" presName="rootText1" presStyleLbl="node0" presStyleIdx="0" presStyleCnt="2">
        <dgm:presLayoutVars>
          <dgm:chPref val="3"/>
        </dgm:presLayoutVars>
      </dgm:prSet>
      <dgm:spPr/>
      <dgm:t>
        <a:bodyPr/>
        <a:lstStyle/>
        <a:p>
          <a:endParaRPr lang="en-US"/>
        </a:p>
      </dgm:t>
    </dgm:pt>
    <dgm:pt modelId="{B8BBF4DC-AB89-4F4A-8198-F11B838E7246}" type="pres">
      <dgm:prSet presAssocID="{D72EFF20-197A-4CCF-B943-08357D8EEDEF}" presName="rootConnector1" presStyleLbl="node1" presStyleIdx="0" presStyleCnt="0"/>
      <dgm:spPr/>
      <dgm:t>
        <a:bodyPr/>
        <a:lstStyle/>
        <a:p>
          <a:endParaRPr lang="en-US"/>
        </a:p>
      </dgm:t>
    </dgm:pt>
    <dgm:pt modelId="{9F679359-FBA5-4A33-91C9-AF0E38649238}" type="pres">
      <dgm:prSet presAssocID="{D72EFF20-197A-4CCF-B943-08357D8EEDEF}" presName="hierChild2" presStyleCnt="0"/>
      <dgm:spPr/>
    </dgm:pt>
    <dgm:pt modelId="{221C9C49-5421-4FAC-820E-2F831D8C9EFD}" type="pres">
      <dgm:prSet presAssocID="{518D36E9-EB09-4C03-B6C7-8D9529FDCD78}" presName="Name37" presStyleLbl="parChTrans1D2" presStyleIdx="0" presStyleCnt="2"/>
      <dgm:spPr/>
      <dgm:t>
        <a:bodyPr/>
        <a:lstStyle/>
        <a:p>
          <a:endParaRPr lang="en-US"/>
        </a:p>
      </dgm:t>
    </dgm:pt>
    <dgm:pt modelId="{FA33D692-8662-4EBC-A9E7-EEE5614FE691}" type="pres">
      <dgm:prSet presAssocID="{0A4457A7-7766-4C2F-9A2D-B0BEA1AAEACE}" presName="hierRoot2" presStyleCnt="0">
        <dgm:presLayoutVars>
          <dgm:hierBranch val="init"/>
        </dgm:presLayoutVars>
      </dgm:prSet>
      <dgm:spPr/>
    </dgm:pt>
    <dgm:pt modelId="{33B4E8C8-6574-4349-8A16-904F996A323F}" type="pres">
      <dgm:prSet presAssocID="{0A4457A7-7766-4C2F-9A2D-B0BEA1AAEACE}" presName="rootComposite" presStyleCnt="0"/>
      <dgm:spPr/>
    </dgm:pt>
    <dgm:pt modelId="{1383BE41-70C5-4A99-BA60-1DFD2835DB8B}" type="pres">
      <dgm:prSet presAssocID="{0A4457A7-7766-4C2F-9A2D-B0BEA1AAEACE}" presName="rootText" presStyleLbl="node2" presStyleIdx="0" presStyleCnt="2">
        <dgm:presLayoutVars>
          <dgm:chPref val="3"/>
        </dgm:presLayoutVars>
      </dgm:prSet>
      <dgm:spPr/>
      <dgm:t>
        <a:bodyPr/>
        <a:lstStyle/>
        <a:p>
          <a:endParaRPr lang="en-US"/>
        </a:p>
      </dgm:t>
    </dgm:pt>
    <dgm:pt modelId="{432E75DF-1269-498A-B00F-093BC36E478F}" type="pres">
      <dgm:prSet presAssocID="{0A4457A7-7766-4C2F-9A2D-B0BEA1AAEACE}" presName="rootConnector" presStyleLbl="node2" presStyleIdx="0" presStyleCnt="2"/>
      <dgm:spPr/>
      <dgm:t>
        <a:bodyPr/>
        <a:lstStyle/>
        <a:p>
          <a:endParaRPr lang="en-US"/>
        </a:p>
      </dgm:t>
    </dgm:pt>
    <dgm:pt modelId="{562430A6-060C-48A2-88D4-5BD5011C3F46}" type="pres">
      <dgm:prSet presAssocID="{0A4457A7-7766-4C2F-9A2D-B0BEA1AAEACE}" presName="hierChild4" presStyleCnt="0"/>
      <dgm:spPr/>
    </dgm:pt>
    <dgm:pt modelId="{F31BD483-8000-41C1-A652-8CA88F496DEE}" type="pres">
      <dgm:prSet presAssocID="{0A4457A7-7766-4C2F-9A2D-B0BEA1AAEACE}" presName="hierChild5" presStyleCnt="0"/>
      <dgm:spPr/>
    </dgm:pt>
    <dgm:pt modelId="{26950D01-EDDE-4B54-9961-A425EA2327F4}" type="pres">
      <dgm:prSet presAssocID="{D72EFF20-197A-4CCF-B943-08357D8EEDEF}" presName="hierChild3" presStyleCnt="0"/>
      <dgm:spPr/>
    </dgm:pt>
    <dgm:pt modelId="{AB71789B-B1A5-4438-B386-7A7FA3E47BBD}" type="pres">
      <dgm:prSet presAssocID="{5794A8AA-A040-4418-B910-ECF4FD2D6D0E}" presName="hierRoot1" presStyleCnt="0">
        <dgm:presLayoutVars>
          <dgm:hierBranch val="init"/>
        </dgm:presLayoutVars>
      </dgm:prSet>
      <dgm:spPr/>
    </dgm:pt>
    <dgm:pt modelId="{F58C7692-AD30-4940-8203-5C7549F0965F}" type="pres">
      <dgm:prSet presAssocID="{5794A8AA-A040-4418-B910-ECF4FD2D6D0E}" presName="rootComposite1" presStyleCnt="0"/>
      <dgm:spPr/>
    </dgm:pt>
    <dgm:pt modelId="{2D39957C-D5EA-4D3B-ADF2-D49266E28A73}" type="pres">
      <dgm:prSet presAssocID="{5794A8AA-A040-4418-B910-ECF4FD2D6D0E}" presName="rootText1" presStyleLbl="node0" presStyleIdx="1" presStyleCnt="2">
        <dgm:presLayoutVars>
          <dgm:chPref val="3"/>
        </dgm:presLayoutVars>
      </dgm:prSet>
      <dgm:spPr/>
      <dgm:t>
        <a:bodyPr/>
        <a:lstStyle/>
        <a:p>
          <a:endParaRPr lang="en-US"/>
        </a:p>
      </dgm:t>
    </dgm:pt>
    <dgm:pt modelId="{E8133F28-5DC5-40EF-9A23-AAC1EC957C9A}" type="pres">
      <dgm:prSet presAssocID="{5794A8AA-A040-4418-B910-ECF4FD2D6D0E}" presName="rootConnector1" presStyleLbl="node1" presStyleIdx="0" presStyleCnt="0"/>
      <dgm:spPr/>
      <dgm:t>
        <a:bodyPr/>
        <a:lstStyle/>
        <a:p>
          <a:endParaRPr lang="en-US"/>
        </a:p>
      </dgm:t>
    </dgm:pt>
    <dgm:pt modelId="{85A1A318-0EF2-4F28-A4B9-B6125D799FF1}" type="pres">
      <dgm:prSet presAssocID="{5794A8AA-A040-4418-B910-ECF4FD2D6D0E}" presName="hierChild2" presStyleCnt="0"/>
      <dgm:spPr/>
    </dgm:pt>
    <dgm:pt modelId="{9B4DD07D-6702-4534-A823-70A283EB70C0}" type="pres">
      <dgm:prSet presAssocID="{D92F913C-CC37-4C32-BE9E-BA5FE4842B1E}" presName="Name37" presStyleLbl="parChTrans1D2" presStyleIdx="1" presStyleCnt="2"/>
      <dgm:spPr/>
      <dgm:t>
        <a:bodyPr/>
        <a:lstStyle/>
        <a:p>
          <a:endParaRPr lang="en-US"/>
        </a:p>
      </dgm:t>
    </dgm:pt>
    <dgm:pt modelId="{DBC21BE3-FB63-4A7F-A467-ADBCB493C534}" type="pres">
      <dgm:prSet presAssocID="{02FFF8A3-F2FB-44F2-8BCC-4701B25DE42E}" presName="hierRoot2" presStyleCnt="0">
        <dgm:presLayoutVars>
          <dgm:hierBranch val="init"/>
        </dgm:presLayoutVars>
      </dgm:prSet>
      <dgm:spPr/>
    </dgm:pt>
    <dgm:pt modelId="{627C79A2-93FA-4336-9C58-CBBD3E7B77B3}" type="pres">
      <dgm:prSet presAssocID="{02FFF8A3-F2FB-44F2-8BCC-4701B25DE42E}" presName="rootComposite" presStyleCnt="0"/>
      <dgm:spPr/>
    </dgm:pt>
    <dgm:pt modelId="{D8B89FBD-2687-45D0-B116-D2899F4E627C}" type="pres">
      <dgm:prSet presAssocID="{02FFF8A3-F2FB-44F2-8BCC-4701B25DE42E}" presName="rootText" presStyleLbl="node2" presStyleIdx="1" presStyleCnt="2">
        <dgm:presLayoutVars>
          <dgm:chPref val="3"/>
        </dgm:presLayoutVars>
      </dgm:prSet>
      <dgm:spPr/>
      <dgm:t>
        <a:bodyPr/>
        <a:lstStyle/>
        <a:p>
          <a:endParaRPr lang="en-US"/>
        </a:p>
      </dgm:t>
    </dgm:pt>
    <dgm:pt modelId="{554B8053-C7FC-4E65-A9D4-B72234BE9BDA}" type="pres">
      <dgm:prSet presAssocID="{02FFF8A3-F2FB-44F2-8BCC-4701B25DE42E}" presName="rootConnector" presStyleLbl="node2" presStyleIdx="1" presStyleCnt="2"/>
      <dgm:spPr/>
      <dgm:t>
        <a:bodyPr/>
        <a:lstStyle/>
        <a:p>
          <a:endParaRPr lang="en-US"/>
        </a:p>
      </dgm:t>
    </dgm:pt>
    <dgm:pt modelId="{C7382570-2F3D-4147-B79F-F96B3168EB80}" type="pres">
      <dgm:prSet presAssocID="{02FFF8A3-F2FB-44F2-8BCC-4701B25DE42E}" presName="hierChild4" presStyleCnt="0"/>
      <dgm:spPr/>
    </dgm:pt>
    <dgm:pt modelId="{8C649F1D-D849-479E-B7C5-F1D199365F38}" type="pres">
      <dgm:prSet presAssocID="{02FFF8A3-F2FB-44F2-8BCC-4701B25DE42E}" presName="hierChild5" presStyleCnt="0"/>
      <dgm:spPr/>
    </dgm:pt>
    <dgm:pt modelId="{084307DD-9581-4BE7-9A9D-6733348FA460}" type="pres">
      <dgm:prSet presAssocID="{5794A8AA-A040-4418-B910-ECF4FD2D6D0E}" presName="hierChild3" presStyleCnt="0"/>
      <dgm:spPr/>
    </dgm:pt>
  </dgm:ptLst>
  <dgm:cxnLst>
    <dgm:cxn modelId="{72727C6C-2FD4-4A48-8661-E63614A6CC2E}" srcId="{5794A8AA-A040-4418-B910-ECF4FD2D6D0E}" destId="{02FFF8A3-F2FB-44F2-8BCC-4701B25DE42E}" srcOrd="0" destOrd="0" parTransId="{D92F913C-CC37-4C32-BE9E-BA5FE4842B1E}" sibTransId="{FBC9AA19-9F42-4DE7-B08C-CFDF6D1AA659}"/>
    <dgm:cxn modelId="{B8FE6B50-D818-484D-9DE1-EE5B89D49C43}" type="presOf" srcId="{518D36E9-EB09-4C03-B6C7-8D9529FDCD78}" destId="{221C9C49-5421-4FAC-820E-2F831D8C9EFD}" srcOrd="0" destOrd="0" presId="urn:microsoft.com/office/officeart/2005/8/layout/orgChart1"/>
    <dgm:cxn modelId="{490FE1AB-E350-4C91-8295-EFBA33DB7123}" type="presOf" srcId="{0A4457A7-7766-4C2F-9A2D-B0BEA1AAEACE}" destId="{432E75DF-1269-498A-B00F-093BC36E478F}" srcOrd="1" destOrd="0" presId="urn:microsoft.com/office/officeart/2005/8/layout/orgChart1"/>
    <dgm:cxn modelId="{9B036419-F52F-4949-B49B-C75D4D55D817}" type="presOf" srcId="{5794A8AA-A040-4418-B910-ECF4FD2D6D0E}" destId="{E8133F28-5DC5-40EF-9A23-AAC1EC957C9A}" srcOrd="1" destOrd="0" presId="urn:microsoft.com/office/officeart/2005/8/layout/orgChart1"/>
    <dgm:cxn modelId="{6F93DEF5-3BE9-4A4C-8574-5DA462F91E46}" srcId="{3FD93907-0A5C-48B2-9F18-C8876A881A82}" destId="{5794A8AA-A040-4418-B910-ECF4FD2D6D0E}" srcOrd="1" destOrd="0" parTransId="{B0324D30-735F-43F9-ABCA-31850242058A}" sibTransId="{7E6E4BE4-747A-46A5-99F6-9AB23F0F5FFD}"/>
    <dgm:cxn modelId="{E002B8EC-F445-4623-ACFE-0727D439A6D4}" type="presOf" srcId="{D92F913C-CC37-4C32-BE9E-BA5FE4842B1E}" destId="{9B4DD07D-6702-4534-A823-70A283EB70C0}" srcOrd="0" destOrd="0" presId="urn:microsoft.com/office/officeart/2005/8/layout/orgChart1"/>
    <dgm:cxn modelId="{7B4B72F6-2F17-4EE3-945A-A52976C95615}" type="presOf" srcId="{02FFF8A3-F2FB-44F2-8BCC-4701B25DE42E}" destId="{D8B89FBD-2687-45D0-B116-D2899F4E627C}" srcOrd="0" destOrd="0" presId="urn:microsoft.com/office/officeart/2005/8/layout/orgChart1"/>
    <dgm:cxn modelId="{0F0DA29E-5D69-4FCD-A7F4-2694F8CA0A96}" type="presOf" srcId="{5794A8AA-A040-4418-B910-ECF4FD2D6D0E}" destId="{2D39957C-D5EA-4D3B-ADF2-D49266E28A73}" srcOrd="0" destOrd="0" presId="urn:microsoft.com/office/officeart/2005/8/layout/orgChart1"/>
    <dgm:cxn modelId="{4C2270FE-E09D-4E9D-AF30-AEB572F3F822}" type="presOf" srcId="{D72EFF20-197A-4CCF-B943-08357D8EEDEF}" destId="{B8BBF4DC-AB89-4F4A-8198-F11B838E7246}" srcOrd="1" destOrd="0" presId="urn:microsoft.com/office/officeart/2005/8/layout/orgChart1"/>
    <dgm:cxn modelId="{ED386F24-640E-490D-9C86-86F38EC3D2F5}" srcId="{D72EFF20-197A-4CCF-B943-08357D8EEDEF}" destId="{0A4457A7-7766-4C2F-9A2D-B0BEA1AAEACE}" srcOrd="0" destOrd="0" parTransId="{518D36E9-EB09-4C03-B6C7-8D9529FDCD78}" sibTransId="{2177B73D-BA0A-4769-AEA4-7011264D71A3}"/>
    <dgm:cxn modelId="{97EB6EDF-831E-4F8F-8AB7-3925D2D9C43C}" type="presOf" srcId="{0A4457A7-7766-4C2F-9A2D-B0BEA1AAEACE}" destId="{1383BE41-70C5-4A99-BA60-1DFD2835DB8B}" srcOrd="0" destOrd="0" presId="urn:microsoft.com/office/officeart/2005/8/layout/orgChart1"/>
    <dgm:cxn modelId="{55771F57-5493-4D89-845F-3413ADB579E1}" srcId="{3FD93907-0A5C-48B2-9F18-C8876A881A82}" destId="{D72EFF20-197A-4CCF-B943-08357D8EEDEF}" srcOrd="0" destOrd="0" parTransId="{4C99430D-A487-4F78-A366-15637111BC76}" sibTransId="{13A547D2-AD32-4677-963A-C19C21D1AE9D}"/>
    <dgm:cxn modelId="{9BBE1022-041C-46F1-A0D7-8F963C6B47BC}" type="presOf" srcId="{02FFF8A3-F2FB-44F2-8BCC-4701B25DE42E}" destId="{554B8053-C7FC-4E65-A9D4-B72234BE9BDA}" srcOrd="1" destOrd="0" presId="urn:microsoft.com/office/officeart/2005/8/layout/orgChart1"/>
    <dgm:cxn modelId="{E7145D66-E38F-42CD-B67F-7C4BB88AA740}" type="presOf" srcId="{D72EFF20-197A-4CCF-B943-08357D8EEDEF}" destId="{7FFBBCC5-7D7A-4A9C-9F2E-630C37AC61AB}" srcOrd="0" destOrd="0" presId="urn:microsoft.com/office/officeart/2005/8/layout/orgChart1"/>
    <dgm:cxn modelId="{E4714EC1-EC58-42D1-A72F-5249B090F05F}" type="presOf" srcId="{3FD93907-0A5C-48B2-9F18-C8876A881A82}" destId="{A88A7CE3-5B20-433C-8CD0-17185C1F7FE5}" srcOrd="0" destOrd="0" presId="urn:microsoft.com/office/officeart/2005/8/layout/orgChart1"/>
    <dgm:cxn modelId="{5494BDDC-735B-4645-9A09-2D5E4BB20344}" type="presParOf" srcId="{A88A7CE3-5B20-433C-8CD0-17185C1F7FE5}" destId="{799CFB6B-3DF0-423A-AF08-BE3AA53C5072}" srcOrd="0" destOrd="0" presId="urn:microsoft.com/office/officeart/2005/8/layout/orgChart1"/>
    <dgm:cxn modelId="{6C9F6E1F-859B-40A2-9970-4C1EFA654E7B}" type="presParOf" srcId="{799CFB6B-3DF0-423A-AF08-BE3AA53C5072}" destId="{B035FD34-A6D0-4C16-A504-C0B8CF911E8D}" srcOrd="0" destOrd="0" presId="urn:microsoft.com/office/officeart/2005/8/layout/orgChart1"/>
    <dgm:cxn modelId="{FE394E36-40B9-498D-9FD5-34661B8CB6C4}" type="presParOf" srcId="{B035FD34-A6D0-4C16-A504-C0B8CF911E8D}" destId="{7FFBBCC5-7D7A-4A9C-9F2E-630C37AC61AB}" srcOrd="0" destOrd="0" presId="urn:microsoft.com/office/officeart/2005/8/layout/orgChart1"/>
    <dgm:cxn modelId="{F911F3B8-9F95-44E7-B44C-BCC6968C4C2E}" type="presParOf" srcId="{B035FD34-A6D0-4C16-A504-C0B8CF911E8D}" destId="{B8BBF4DC-AB89-4F4A-8198-F11B838E7246}" srcOrd="1" destOrd="0" presId="urn:microsoft.com/office/officeart/2005/8/layout/orgChart1"/>
    <dgm:cxn modelId="{1AEA09F6-BD7B-4D29-9BAE-FB74DAAA880D}" type="presParOf" srcId="{799CFB6B-3DF0-423A-AF08-BE3AA53C5072}" destId="{9F679359-FBA5-4A33-91C9-AF0E38649238}" srcOrd="1" destOrd="0" presId="urn:microsoft.com/office/officeart/2005/8/layout/orgChart1"/>
    <dgm:cxn modelId="{1F4A2699-8C0F-434B-BDFF-F5569214E223}" type="presParOf" srcId="{9F679359-FBA5-4A33-91C9-AF0E38649238}" destId="{221C9C49-5421-4FAC-820E-2F831D8C9EFD}" srcOrd="0" destOrd="0" presId="urn:microsoft.com/office/officeart/2005/8/layout/orgChart1"/>
    <dgm:cxn modelId="{1AA71BD5-CD48-4A01-9F70-443B37D9DB3A}" type="presParOf" srcId="{9F679359-FBA5-4A33-91C9-AF0E38649238}" destId="{FA33D692-8662-4EBC-A9E7-EEE5614FE691}" srcOrd="1" destOrd="0" presId="urn:microsoft.com/office/officeart/2005/8/layout/orgChart1"/>
    <dgm:cxn modelId="{A662374C-A0F0-4366-B3D1-C413B7E48AC7}" type="presParOf" srcId="{FA33D692-8662-4EBC-A9E7-EEE5614FE691}" destId="{33B4E8C8-6574-4349-8A16-904F996A323F}" srcOrd="0" destOrd="0" presId="urn:microsoft.com/office/officeart/2005/8/layout/orgChart1"/>
    <dgm:cxn modelId="{1C131B64-AAD5-4447-AF84-EE6324D2F5E1}" type="presParOf" srcId="{33B4E8C8-6574-4349-8A16-904F996A323F}" destId="{1383BE41-70C5-4A99-BA60-1DFD2835DB8B}" srcOrd="0" destOrd="0" presId="urn:microsoft.com/office/officeart/2005/8/layout/orgChart1"/>
    <dgm:cxn modelId="{4129838A-CAA7-41A8-BAA4-DF153CCCB17F}" type="presParOf" srcId="{33B4E8C8-6574-4349-8A16-904F996A323F}" destId="{432E75DF-1269-498A-B00F-093BC36E478F}" srcOrd="1" destOrd="0" presId="urn:microsoft.com/office/officeart/2005/8/layout/orgChart1"/>
    <dgm:cxn modelId="{D6A4D0C2-964B-435D-8133-82B7ABB6A008}" type="presParOf" srcId="{FA33D692-8662-4EBC-A9E7-EEE5614FE691}" destId="{562430A6-060C-48A2-88D4-5BD5011C3F46}" srcOrd="1" destOrd="0" presId="urn:microsoft.com/office/officeart/2005/8/layout/orgChart1"/>
    <dgm:cxn modelId="{9383EE68-99EF-4934-B88E-56F8DCBC080E}" type="presParOf" srcId="{FA33D692-8662-4EBC-A9E7-EEE5614FE691}" destId="{F31BD483-8000-41C1-A652-8CA88F496DEE}" srcOrd="2" destOrd="0" presId="urn:microsoft.com/office/officeart/2005/8/layout/orgChart1"/>
    <dgm:cxn modelId="{ECEE754C-4A82-4171-8760-943FA4AA1F99}" type="presParOf" srcId="{799CFB6B-3DF0-423A-AF08-BE3AA53C5072}" destId="{26950D01-EDDE-4B54-9961-A425EA2327F4}" srcOrd="2" destOrd="0" presId="urn:microsoft.com/office/officeart/2005/8/layout/orgChart1"/>
    <dgm:cxn modelId="{A863576A-48E6-4058-843F-EEEF1855C61A}" type="presParOf" srcId="{A88A7CE3-5B20-433C-8CD0-17185C1F7FE5}" destId="{AB71789B-B1A5-4438-B386-7A7FA3E47BBD}" srcOrd="1" destOrd="0" presId="urn:microsoft.com/office/officeart/2005/8/layout/orgChart1"/>
    <dgm:cxn modelId="{31221D21-63F8-4248-B26C-18DA53927A88}" type="presParOf" srcId="{AB71789B-B1A5-4438-B386-7A7FA3E47BBD}" destId="{F58C7692-AD30-4940-8203-5C7549F0965F}" srcOrd="0" destOrd="0" presId="urn:microsoft.com/office/officeart/2005/8/layout/orgChart1"/>
    <dgm:cxn modelId="{6EB46A8F-C5B8-4D6D-BB5C-69147B704E9B}" type="presParOf" srcId="{F58C7692-AD30-4940-8203-5C7549F0965F}" destId="{2D39957C-D5EA-4D3B-ADF2-D49266E28A73}" srcOrd="0" destOrd="0" presId="urn:microsoft.com/office/officeart/2005/8/layout/orgChart1"/>
    <dgm:cxn modelId="{276BC964-E7D8-46ED-809E-DE8468995880}" type="presParOf" srcId="{F58C7692-AD30-4940-8203-5C7549F0965F}" destId="{E8133F28-5DC5-40EF-9A23-AAC1EC957C9A}" srcOrd="1" destOrd="0" presId="urn:microsoft.com/office/officeart/2005/8/layout/orgChart1"/>
    <dgm:cxn modelId="{77423F2D-9C41-4459-A137-2603DBCF7B18}" type="presParOf" srcId="{AB71789B-B1A5-4438-B386-7A7FA3E47BBD}" destId="{85A1A318-0EF2-4F28-A4B9-B6125D799FF1}" srcOrd="1" destOrd="0" presId="urn:microsoft.com/office/officeart/2005/8/layout/orgChart1"/>
    <dgm:cxn modelId="{46BEC08E-C61F-4683-AFF1-2A9EDBCCA442}" type="presParOf" srcId="{85A1A318-0EF2-4F28-A4B9-B6125D799FF1}" destId="{9B4DD07D-6702-4534-A823-70A283EB70C0}" srcOrd="0" destOrd="0" presId="urn:microsoft.com/office/officeart/2005/8/layout/orgChart1"/>
    <dgm:cxn modelId="{E59FB1B7-BE77-4BDD-B81A-8B06139403B0}" type="presParOf" srcId="{85A1A318-0EF2-4F28-A4B9-B6125D799FF1}" destId="{DBC21BE3-FB63-4A7F-A467-ADBCB493C534}" srcOrd="1" destOrd="0" presId="urn:microsoft.com/office/officeart/2005/8/layout/orgChart1"/>
    <dgm:cxn modelId="{0C046976-FF99-49D6-8AC6-FC0CD1D1EB50}" type="presParOf" srcId="{DBC21BE3-FB63-4A7F-A467-ADBCB493C534}" destId="{627C79A2-93FA-4336-9C58-CBBD3E7B77B3}" srcOrd="0" destOrd="0" presId="urn:microsoft.com/office/officeart/2005/8/layout/orgChart1"/>
    <dgm:cxn modelId="{F6863FF2-E4E3-48D1-8051-F734E370D368}" type="presParOf" srcId="{627C79A2-93FA-4336-9C58-CBBD3E7B77B3}" destId="{D8B89FBD-2687-45D0-B116-D2899F4E627C}" srcOrd="0" destOrd="0" presId="urn:microsoft.com/office/officeart/2005/8/layout/orgChart1"/>
    <dgm:cxn modelId="{FC420EFB-92C7-4427-836F-DDA279078C46}" type="presParOf" srcId="{627C79A2-93FA-4336-9C58-CBBD3E7B77B3}" destId="{554B8053-C7FC-4E65-A9D4-B72234BE9BDA}" srcOrd="1" destOrd="0" presId="urn:microsoft.com/office/officeart/2005/8/layout/orgChart1"/>
    <dgm:cxn modelId="{7F979193-51EB-423C-BF22-3BF7F708B078}" type="presParOf" srcId="{DBC21BE3-FB63-4A7F-A467-ADBCB493C534}" destId="{C7382570-2F3D-4147-B79F-F96B3168EB80}" srcOrd="1" destOrd="0" presId="urn:microsoft.com/office/officeart/2005/8/layout/orgChart1"/>
    <dgm:cxn modelId="{76AE8312-3169-4A8C-A5F4-0D8ADE35B798}" type="presParOf" srcId="{DBC21BE3-FB63-4A7F-A467-ADBCB493C534}" destId="{8C649F1D-D849-479E-B7C5-F1D199365F38}" srcOrd="2" destOrd="0" presId="urn:microsoft.com/office/officeart/2005/8/layout/orgChart1"/>
    <dgm:cxn modelId="{A2723FD8-4F5A-43F3-A3DA-6A5D598BAED7}" type="presParOf" srcId="{AB71789B-B1A5-4438-B386-7A7FA3E47BBD}" destId="{084307DD-9581-4BE7-9A9D-6733348FA46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B1C07C-15E8-41A3-AD62-8928253D3580}">
      <dsp:nvSpPr>
        <dsp:cNvPr id="0" name=""/>
        <dsp:cNvSpPr/>
      </dsp:nvSpPr>
      <dsp:spPr>
        <a:xfrm>
          <a:off x="0" y="5940"/>
          <a:ext cx="7924800" cy="673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n-US" sz="1800" kern="1200" smtClean="0"/>
            <a:t>Chronic non-infectious bronchitis is most common in older dogs, and breeds such as:  beagles, poodles, and terriers.</a:t>
          </a:r>
          <a:endParaRPr lang="en-US" sz="1800" kern="1200"/>
        </a:p>
      </dsp:txBody>
      <dsp:txXfrm>
        <a:off x="32898" y="38838"/>
        <a:ext cx="7859004" cy="6081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4DD07D-6702-4534-A823-70A283EB70C0}">
      <dsp:nvSpPr>
        <dsp:cNvPr id="0" name=""/>
        <dsp:cNvSpPr/>
      </dsp:nvSpPr>
      <dsp:spPr>
        <a:xfrm>
          <a:off x="6320893" y="1963769"/>
          <a:ext cx="91440" cy="781621"/>
        </a:xfrm>
        <a:custGeom>
          <a:avLst/>
          <a:gdLst/>
          <a:ahLst/>
          <a:cxnLst/>
          <a:rect l="0" t="0" r="0" b="0"/>
          <a:pathLst>
            <a:path>
              <a:moveTo>
                <a:pt x="45720" y="0"/>
              </a:moveTo>
              <a:lnTo>
                <a:pt x="45720" y="78162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21C9C49-5421-4FAC-820E-2F831D8C9EFD}">
      <dsp:nvSpPr>
        <dsp:cNvPr id="0" name=""/>
        <dsp:cNvSpPr/>
      </dsp:nvSpPr>
      <dsp:spPr>
        <a:xfrm>
          <a:off x="1817266" y="1963769"/>
          <a:ext cx="91440" cy="781621"/>
        </a:xfrm>
        <a:custGeom>
          <a:avLst/>
          <a:gdLst/>
          <a:ahLst/>
          <a:cxnLst/>
          <a:rect l="0" t="0" r="0" b="0"/>
          <a:pathLst>
            <a:path>
              <a:moveTo>
                <a:pt x="45720" y="0"/>
              </a:moveTo>
              <a:lnTo>
                <a:pt x="45720" y="78162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FFBBCC5-7D7A-4A9C-9F2E-630C37AC61AB}">
      <dsp:nvSpPr>
        <dsp:cNvPr id="0" name=""/>
        <dsp:cNvSpPr/>
      </dsp:nvSpPr>
      <dsp:spPr>
        <a:xfrm>
          <a:off x="1984" y="102766"/>
          <a:ext cx="3722005" cy="186100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rtl="0">
            <a:lnSpc>
              <a:spcPct val="90000"/>
            </a:lnSpc>
            <a:spcBef>
              <a:spcPct val="0"/>
            </a:spcBef>
            <a:spcAft>
              <a:spcPct val="35000"/>
            </a:spcAft>
          </a:pPr>
          <a:r>
            <a:rPr lang="en-US" sz="2700" kern="1200" smtClean="0"/>
            <a:t>Morbidity</a:t>
          </a:r>
          <a:endParaRPr lang="en-US" sz="2700" kern="1200"/>
        </a:p>
      </dsp:txBody>
      <dsp:txXfrm>
        <a:off x="1984" y="102766"/>
        <a:ext cx="3722005" cy="1861002"/>
      </dsp:txXfrm>
    </dsp:sp>
    <dsp:sp modelId="{1383BE41-70C5-4A99-BA60-1DFD2835DB8B}">
      <dsp:nvSpPr>
        <dsp:cNvPr id="0" name=""/>
        <dsp:cNvSpPr/>
      </dsp:nvSpPr>
      <dsp:spPr>
        <a:xfrm>
          <a:off x="1984" y="2745390"/>
          <a:ext cx="3722005" cy="186100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rtl="0">
            <a:lnSpc>
              <a:spcPct val="90000"/>
            </a:lnSpc>
            <a:spcBef>
              <a:spcPct val="0"/>
            </a:spcBef>
            <a:spcAft>
              <a:spcPct val="35000"/>
            </a:spcAft>
          </a:pPr>
          <a:r>
            <a:rPr lang="en-US" sz="2700" kern="1200" smtClean="0"/>
            <a:t>80% of the animals exposed, developed the disease.</a:t>
          </a:r>
          <a:endParaRPr lang="en-US" sz="2700" kern="1200"/>
        </a:p>
      </dsp:txBody>
      <dsp:txXfrm>
        <a:off x="1984" y="2745390"/>
        <a:ext cx="3722005" cy="1861002"/>
      </dsp:txXfrm>
    </dsp:sp>
    <dsp:sp modelId="{2D39957C-D5EA-4D3B-ADF2-D49266E28A73}">
      <dsp:nvSpPr>
        <dsp:cNvPr id="0" name=""/>
        <dsp:cNvSpPr/>
      </dsp:nvSpPr>
      <dsp:spPr>
        <a:xfrm>
          <a:off x="4505610" y="102766"/>
          <a:ext cx="3722005" cy="186100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rtl="0">
            <a:lnSpc>
              <a:spcPct val="90000"/>
            </a:lnSpc>
            <a:spcBef>
              <a:spcPct val="0"/>
            </a:spcBef>
            <a:spcAft>
              <a:spcPct val="35000"/>
            </a:spcAft>
          </a:pPr>
          <a:r>
            <a:rPr lang="en-US" sz="2700" kern="1200" smtClean="0"/>
            <a:t>Mortality</a:t>
          </a:r>
          <a:endParaRPr lang="en-US" sz="2700" kern="1200"/>
        </a:p>
      </dsp:txBody>
      <dsp:txXfrm>
        <a:off x="4505610" y="102766"/>
        <a:ext cx="3722005" cy="1861002"/>
      </dsp:txXfrm>
    </dsp:sp>
    <dsp:sp modelId="{D8B89FBD-2687-45D0-B116-D2899F4E627C}">
      <dsp:nvSpPr>
        <dsp:cNvPr id="0" name=""/>
        <dsp:cNvSpPr/>
      </dsp:nvSpPr>
      <dsp:spPr>
        <a:xfrm>
          <a:off x="4505610" y="2745390"/>
          <a:ext cx="3722005" cy="186100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rtl="0">
            <a:lnSpc>
              <a:spcPct val="90000"/>
            </a:lnSpc>
            <a:spcBef>
              <a:spcPct val="0"/>
            </a:spcBef>
            <a:spcAft>
              <a:spcPct val="35000"/>
            </a:spcAft>
          </a:pPr>
          <a:r>
            <a:rPr lang="en-US" sz="2700" kern="1200" smtClean="0"/>
            <a:t>Greyhounds that developed hemorrhagic pneumonia during outbreaks, had a higher case of fatality rates.</a:t>
          </a:r>
          <a:endParaRPr lang="en-US" sz="2700" kern="1200"/>
        </a:p>
      </dsp:txBody>
      <dsp:txXfrm>
        <a:off x="4505610" y="2745390"/>
        <a:ext cx="3722005" cy="186100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7968E2-9BA9-4D27-B734-18C1B3AFC40C}" type="datetimeFigureOut">
              <a:rPr lang="en-US" smtClean="0"/>
              <a:t>15-Jul-11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BF62A6-7E73-45E9-8C5C-30EB71C19659}" type="slidenum">
              <a:rPr lang="en-US" smtClean="0"/>
              <a:t>‹#›</a:t>
            </a:fld>
            <a:endParaRPr lang="en-US"/>
          </a:p>
        </p:txBody>
      </p:sp>
    </p:spTree>
    <p:extLst>
      <p:ext uri="{BB962C8B-B14F-4D97-AF65-F5344CB8AC3E}">
        <p14:creationId xmlns:p14="http://schemas.microsoft.com/office/powerpoint/2010/main" val="2641748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954EDDAE-0813-48CF-BD9A-BAD788277741}" type="datetimeFigureOut">
              <a:rPr lang="en-US" smtClean="0"/>
              <a:t>15-Jul-11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2024B5D4-93B8-4B8A-83C1-857488E36381}"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54EDDAE-0813-48CF-BD9A-BAD788277741}" type="datetimeFigureOut">
              <a:rPr lang="en-US" smtClean="0"/>
              <a:t>15-Jul-11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24B5D4-93B8-4B8A-83C1-857488E36381}"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54EDDAE-0813-48CF-BD9A-BAD788277741}" type="datetimeFigureOut">
              <a:rPr lang="en-US" smtClean="0"/>
              <a:t>15-Jul-11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24B5D4-93B8-4B8A-83C1-857488E36381}"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54EDDAE-0813-48CF-BD9A-BAD788277741}" type="datetimeFigureOut">
              <a:rPr lang="en-US" smtClean="0"/>
              <a:t>15-Jul-11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24B5D4-93B8-4B8A-83C1-857488E36381}"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54EDDAE-0813-48CF-BD9A-BAD788277741}" type="datetimeFigureOut">
              <a:rPr lang="en-US" smtClean="0"/>
              <a:t>15-Jul-11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2024B5D4-93B8-4B8A-83C1-857488E3638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54EDDAE-0813-48CF-BD9A-BAD788277741}" type="datetimeFigureOut">
              <a:rPr lang="en-US" smtClean="0"/>
              <a:t>15-Jul-11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24B5D4-93B8-4B8A-83C1-857488E36381}"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54EDDAE-0813-48CF-BD9A-BAD788277741}" type="datetimeFigureOut">
              <a:rPr lang="en-US" smtClean="0"/>
              <a:t>15-Jul-11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24B5D4-93B8-4B8A-83C1-857488E36381}"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54EDDAE-0813-48CF-BD9A-BAD788277741}" type="datetimeFigureOut">
              <a:rPr lang="en-US" smtClean="0"/>
              <a:t>15-Jul-11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24B5D4-93B8-4B8A-83C1-857488E36381}"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4EDDAE-0813-48CF-BD9A-BAD788277741}" type="datetimeFigureOut">
              <a:rPr lang="en-US" smtClean="0"/>
              <a:t>15-Jul-11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24B5D4-93B8-4B8A-83C1-857488E36381}"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54EDDAE-0813-48CF-BD9A-BAD788277741}" type="datetimeFigureOut">
              <a:rPr lang="en-US" smtClean="0"/>
              <a:t>15-Jul-11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24B5D4-93B8-4B8A-83C1-857488E36381}"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54EDDAE-0813-48CF-BD9A-BAD788277741}" type="datetimeFigureOut">
              <a:rPr lang="en-US" smtClean="0"/>
              <a:t>15-Jul-11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24B5D4-93B8-4B8A-83C1-857488E36381}"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954EDDAE-0813-48CF-BD9A-BAD788277741}" type="datetimeFigureOut">
              <a:rPr lang="en-US" smtClean="0"/>
              <a:t>15-Jul-11</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024B5D4-93B8-4B8A-83C1-857488E36381}"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avma.org/" TargetMode="External"/><Relationship Id="rId2" Type="http://schemas.openxmlformats.org/officeDocument/2006/relationships/hyperlink" Target="http://www.caninedistemper.org/" TargetMode="External"/><Relationship Id="rId1" Type="http://schemas.openxmlformats.org/officeDocument/2006/relationships/slideLayout" Target="../slideLayouts/slideLayout2.xml"/><Relationship Id="rId5" Type="http://schemas.openxmlformats.org/officeDocument/2006/relationships/hyperlink" Target="http://canyonanimalhospitalphoenix.com/caninebrochitis.html" TargetMode="External"/><Relationship Id="rId4" Type="http://schemas.openxmlformats.org/officeDocument/2006/relationships/hyperlink" Target="http://www.ehow.com/list_6568475_dog-respiratory-diseases.html#ixzz1RRW026GZ" TargetMode="Externa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8229600" cy="5410200"/>
          </a:xfrm>
        </p:spPr>
        <p:txBody>
          <a:bodyPr>
            <a:noAutofit/>
          </a:bodyPr>
          <a:lstStyle/>
          <a:p>
            <a:r>
              <a:rPr lang="en-US" sz="8000" dirty="0" smtClean="0"/>
              <a:t>CANINE RESPIRATORY DISEASE COMPLEX</a:t>
            </a:r>
            <a:endParaRPr lang="en-US" sz="8000" dirty="0"/>
          </a:p>
        </p:txBody>
      </p:sp>
      <p:sp>
        <p:nvSpPr>
          <p:cNvPr id="3" name="Subtitle 2"/>
          <p:cNvSpPr>
            <a:spLocks noGrp="1"/>
          </p:cNvSpPr>
          <p:nvPr>
            <p:ph type="subTitle" idx="1"/>
          </p:nvPr>
        </p:nvSpPr>
        <p:spPr>
          <a:xfrm>
            <a:off x="1447800" y="6172200"/>
            <a:ext cx="6400800" cy="685046"/>
          </a:xfrm>
        </p:spPr>
        <p:txBody>
          <a:bodyPr/>
          <a:lstStyle/>
          <a:p>
            <a:r>
              <a:rPr lang="en-US" dirty="0" smtClean="0"/>
              <a:t>By: </a:t>
            </a:r>
            <a:r>
              <a:rPr lang="en-US" dirty="0" err="1" smtClean="0"/>
              <a:t>Denene</a:t>
            </a:r>
            <a:r>
              <a:rPr lang="en-US" dirty="0" smtClean="0"/>
              <a:t> M. Granger</a:t>
            </a:r>
            <a:endParaRPr lang="en-US" dirty="0"/>
          </a:p>
        </p:txBody>
      </p:sp>
    </p:spTree>
    <p:extLst>
      <p:ext uri="{BB962C8B-B14F-4D97-AF65-F5344CB8AC3E}">
        <p14:creationId xmlns:p14="http://schemas.microsoft.com/office/powerpoint/2010/main" val="2586389447"/>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gradFill>
                  <a:gsLst>
                    <a:gs pos="0">
                      <a:srgbClr val="FDA023">
                        <a:tint val="73000"/>
                        <a:satMod val="145000"/>
                      </a:srgbClr>
                    </a:gs>
                    <a:gs pos="73000">
                      <a:srgbClr val="FDA023">
                        <a:tint val="73000"/>
                        <a:satMod val="145000"/>
                      </a:srgbClr>
                    </a:gs>
                    <a:gs pos="100000">
                      <a:srgbClr val="FDA023">
                        <a:tint val="83000"/>
                        <a:satMod val="143000"/>
                      </a:srgbClr>
                    </a:gs>
                  </a:gsLst>
                  <a:lin ang="4800000" scaled="1"/>
                </a:gradFill>
              </a:rPr>
              <a:t>Canine Influenza Virus</a:t>
            </a:r>
            <a:endParaRPr lang="en-US" dirty="0"/>
          </a:p>
        </p:txBody>
      </p:sp>
      <p:sp>
        <p:nvSpPr>
          <p:cNvPr id="3" name="Content Placeholder 2"/>
          <p:cNvSpPr>
            <a:spLocks noGrp="1"/>
          </p:cNvSpPr>
          <p:nvPr>
            <p:ph idx="1"/>
          </p:nvPr>
        </p:nvSpPr>
        <p:spPr/>
        <p:txBody>
          <a:bodyPr/>
          <a:lstStyle/>
          <a:p>
            <a:r>
              <a:rPr lang="en-US" dirty="0" smtClean="0"/>
              <a:t>Transmission continued:</a:t>
            </a:r>
          </a:p>
          <a:p>
            <a:pPr>
              <a:buFont typeface="Wingdings" pitchFamily="2" charset="2"/>
              <a:buChar char="v"/>
            </a:pPr>
            <a:r>
              <a:rPr lang="en-US" dirty="0" smtClean="0"/>
              <a:t>During the first 4 days of illness, viral shedding decreases dramatically, but may continue from 7 to 10 days.</a:t>
            </a:r>
          </a:p>
          <a:p>
            <a:pPr>
              <a:buFont typeface="Wingdings" pitchFamily="2" charset="2"/>
              <a:buChar char="v"/>
            </a:pPr>
            <a:r>
              <a:rPr lang="en-US" dirty="0" smtClean="0"/>
              <a:t>All dogs, regardless of breed or age, are susceptible to infection, since this is a newly emerging pathogen.</a:t>
            </a:r>
          </a:p>
          <a:p>
            <a:pPr>
              <a:buFont typeface="Wingdings" pitchFamily="2" charset="2"/>
              <a:buChar char="v"/>
            </a:pPr>
            <a:r>
              <a:rPr lang="en-US" dirty="0" smtClean="0"/>
              <a:t>If the dogs acquire the milder form of canine influenza, they can recover without complications.</a:t>
            </a:r>
          </a:p>
        </p:txBody>
      </p:sp>
    </p:spTree>
    <p:extLst>
      <p:ext uri="{BB962C8B-B14F-4D97-AF65-F5344CB8AC3E}">
        <p14:creationId xmlns:p14="http://schemas.microsoft.com/office/powerpoint/2010/main" val="3857779413"/>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gradFill>
                  <a:gsLst>
                    <a:gs pos="0">
                      <a:srgbClr val="FDA023">
                        <a:tint val="73000"/>
                        <a:satMod val="145000"/>
                      </a:srgbClr>
                    </a:gs>
                    <a:gs pos="73000">
                      <a:srgbClr val="FDA023">
                        <a:tint val="73000"/>
                        <a:satMod val="145000"/>
                      </a:srgbClr>
                    </a:gs>
                    <a:gs pos="100000">
                      <a:srgbClr val="FDA023">
                        <a:tint val="83000"/>
                        <a:satMod val="143000"/>
                      </a:srgbClr>
                    </a:gs>
                  </a:gsLst>
                  <a:lin ang="4800000" scaled="1"/>
                </a:gradFill>
              </a:rPr>
              <a:t>Canine Influenza Virus</a:t>
            </a:r>
            <a:endParaRPr lang="en-US" dirty="0"/>
          </a:p>
        </p:txBody>
      </p:sp>
      <p:sp>
        <p:nvSpPr>
          <p:cNvPr id="3" name="Content Placeholder 2"/>
          <p:cNvSpPr>
            <a:spLocks noGrp="1"/>
          </p:cNvSpPr>
          <p:nvPr>
            <p:ph idx="1"/>
          </p:nvPr>
        </p:nvSpPr>
        <p:spPr/>
        <p:txBody>
          <a:bodyPr/>
          <a:lstStyle/>
          <a:p>
            <a:r>
              <a:rPr lang="en-US" dirty="0" smtClean="0"/>
              <a:t>Pathology and Clinical Signs</a:t>
            </a:r>
          </a:p>
          <a:p>
            <a:pPr>
              <a:buFont typeface="Wingdings" pitchFamily="2" charset="2"/>
              <a:buChar char="Ø"/>
            </a:pPr>
            <a:r>
              <a:rPr lang="en-US" dirty="0" smtClean="0"/>
              <a:t>Infection and replication occurs inside the cells of the respiratory tract.</a:t>
            </a:r>
          </a:p>
          <a:p>
            <a:pPr>
              <a:buFont typeface="Wingdings" pitchFamily="2" charset="2"/>
              <a:buChar char="Ø"/>
            </a:pPr>
            <a:r>
              <a:rPr lang="en-US" dirty="0" smtClean="0"/>
              <a:t>The </a:t>
            </a:r>
            <a:r>
              <a:rPr lang="en-US" dirty="0" err="1" smtClean="0"/>
              <a:t>epitheal</a:t>
            </a:r>
            <a:r>
              <a:rPr lang="en-US" dirty="0" smtClean="0"/>
              <a:t> cells lining the respiratory tract die during the pathological process, resulting in exposure of the underlying basement membrane.</a:t>
            </a:r>
          </a:p>
          <a:p>
            <a:pPr>
              <a:buFont typeface="Wingdings" pitchFamily="2" charset="2"/>
              <a:buChar char="Ø"/>
            </a:pPr>
            <a:r>
              <a:rPr lang="en-US" dirty="0" smtClean="0"/>
              <a:t>Secondary bacterial infections occur which contributes to the coughing and nasal discharge.</a:t>
            </a:r>
            <a:endParaRPr lang="en-US" dirty="0"/>
          </a:p>
        </p:txBody>
      </p:sp>
    </p:spTree>
    <p:extLst>
      <p:ext uri="{BB962C8B-B14F-4D97-AF65-F5344CB8AC3E}">
        <p14:creationId xmlns:p14="http://schemas.microsoft.com/office/powerpoint/2010/main" val="4133857380"/>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gradFill>
                  <a:gsLst>
                    <a:gs pos="0">
                      <a:srgbClr val="FDA023">
                        <a:tint val="73000"/>
                        <a:satMod val="145000"/>
                      </a:srgbClr>
                    </a:gs>
                    <a:gs pos="73000">
                      <a:srgbClr val="FDA023">
                        <a:tint val="73000"/>
                        <a:satMod val="145000"/>
                      </a:srgbClr>
                    </a:gs>
                    <a:gs pos="100000">
                      <a:srgbClr val="FDA023">
                        <a:tint val="83000"/>
                        <a:satMod val="143000"/>
                      </a:srgbClr>
                    </a:gs>
                  </a:gsLst>
                  <a:lin ang="4800000" scaled="1"/>
                </a:gradFill>
              </a:rPr>
              <a:t>Canine Influenza Virus</a:t>
            </a:r>
            <a:endParaRPr lang="en-US" dirty="0"/>
          </a:p>
        </p:txBody>
      </p:sp>
      <p:sp>
        <p:nvSpPr>
          <p:cNvPr id="3" name="Content Placeholder 2"/>
          <p:cNvSpPr>
            <a:spLocks noGrp="1"/>
          </p:cNvSpPr>
          <p:nvPr>
            <p:ph idx="1"/>
          </p:nvPr>
        </p:nvSpPr>
        <p:spPr/>
        <p:txBody>
          <a:bodyPr>
            <a:normAutofit fontScale="92500"/>
          </a:bodyPr>
          <a:lstStyle/>
          <a:p>
            <a:r>
              <a:rPr lang="en-US" dirty="0" smtClean="0"/>
              <a:t>Pathology and Clinical Signs continued:</a:t>
            </a:r>
          </a:p>
          <a:p>
            <a:pPr>
              <a:buFont typeface="Wingdings" pitchFamily="2" charset="2"/>
              <a:buChar char="Ø"/>
            </a:pPr>
            <a:r>
              <a:rPr lang="en-US" sz="3200" dirty="0" smtClean="0"/>
              <a:t>80% of infected dogs develop clinical signs.</a:t>
            </a:r>
          </a:p>
          <a:p>
            <a:pPr>
              <a:buFont typeface="Wingdings" pitchFamily="2" charset="2"/>
              <a:buChar char="Ø"/>
            </a:pPr>
            <a:r>
              <a:rPr lang="en-US" sz="3200" dirty="0" smtClean="0"/>
              <a:t>20% of infected dogs not showing clinical signs, can still shed the virus and spread the infection.</a:t>
            </a:r>
          </a:p>
          <a:p>
            <a:pPr>
              <a:buFont typeface="Wingdings" pitchFamily="2" charset="2"/>
              <a:buChar char="Ø"/>
            </a:pPr>
            <a:r>
              <a:rPr lang="en-US" sz="3200" dirty="0" smtClean="0"/>
              <a:t>CIV infections, unlike its human counterpart can occur year-round.</a:t>
            </a:r>
          </a:p>
          <a:p>
            <a:pPr>
              <a:buFont typeface="Wingdings" pitchFamily="2" charset="2"/>
              <a:buChar char="Ø"/>
            </a:pPr>
            <a:r>
              <a:rPr lang="en-US" sz="3200" dirty="0" smtClean="0"/>
              <a:t>Mimics “kennel cough”, which frequently causes misdiagnosis.</a:t>
            </a:r>
          </a:p>
        </p:txBody>
      </p:sp>
    </p:spTree>
    <p:extLst>
      <p:ext uri="{BB962C8B-B14F-4D97-AF65-F5344CB8AC3E}">
        <p14:creationId xmlns:p14="http://schemas.microsoft.com/office/powerpoint/2010/main" val="1569420897"/>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gradFill>
                  <a:gsLst>
                    <a:gs pos="0">
                      <a:srgbClr val="FDA023">
                        <a:tint val="73000"/>
                        <a:satMod val="145000"/>
                      </a:srgbClr>
                    </a:gs>
                    <a:gs pos="73000">
                      <a:srgbClr val="FDA023">
                        <a:tint val="73000"/>
                        <a:satMod val="145000"/>
                      </a:srgbClr>
                    </a:gs>
                    <a:gs pos="100000">
                      <a:srgbClr val="FDA023">
                        <a:tint val="83000"/>
                        <a:satMod val="143000"/>
                      </a:srgbClr>
                    </a:gs>
                  </a:gsLst>
                  <a:lin ang="4800000" scaled="1"/>
                </a:gradFill>
              </a:rPr>
              <a:t>Canine Influenza Virus</a:t>
            </a:r>
            <a:endParaRPr lang="en-US" dirty="0"/>
          </a:p>
        </p:txBody>
      </p:sp>
      <p:sp>
        <p:nvSpPr>
          <p:cNvPr id="3" name="Content Placeholder 2"/>
          <p:cNvSpPr>
            <a:spLocks noGrp="1"/>
          </p:cNvSpPr>
          <p:nvPr>
            <p:ph idx="1"/>
          </p:nvPr>
        </p:nvSpPr>
        <p:spPr/>
        <p:txBody>
          <a:bodyPr>
            <a:normAutofit lnSpcReduction="10000"/>
          </a:bodyPr>
          <a:lstStyle/>
          <a:p>
            <a:pPr lvl="0">
              <a:buClr>
                <a:prstClr val="white">
                  <a:shade val="95000"/>
                </a:prstClr>
              </a:buClr>
            </a:pPr>
            <a:r>
              <a:rPr lang="en-US" dirty="0">
                <a:solidFill>
                  <a:prstClr val="white"/>
                </a:solidFill>
              </a:rPr>
              <a:t>Pathology and Clinical Signs continued:</a:t>
            </a:r>
          </a:p>
          <a:p>
            <a:pPr lvl="0">
              <a:buClr>
                <a:prstClr val="white">
                  <a:shade val="95000"/>
                </a:prstClr>
              </a:buClr>
              <a:buFont typeface="Wingdings" pitchFamily="2" charset="2"/>
              <a:buChar char="Ø"/>
            </a:pPr>
            <a:r>
              <a:rPr lang="en-US" sz="3200" dirty="0">
                <a:solidFill>
                  <a:prstClr val="white"/>
                </a:solidFill>
              </a:rPr>
              <a:t>Can be mild or severe.</a:t>
            </a:r>
          </a:p>
          <a:p>
            <a:pPr>
              <a:buFont typeface="Wingdings" pitchFamily="2" charset="2"/>
              <a:buChar char="Ø"/>
            </a:pPr>
            <a:r>
              <a:rPr lang="en-US" sz="3200" dirty="0" smtClean="0"/>
              <a:t>Despite treatment with antibiotics and cough suppressants, infected dogs have a cough that persists for 10 to 21 days.</a:t>
            </a:r>
          </a:p>
          <a:p>
            <a:pPr>
              <a:buFont typeface="Wingdings" pitchFamily="2" charset="2"/>
              <a:buChar char="Ø"/>
            </a:pPr>
            <a:r>
              <a:rPr lang="en-US" sz="3200" dirty="0" smtClean="0"/>
              <a:t>The more severely affected dogs develop pneumonia, accompanied by a high-grade fever (104°F to 106 °F) with increased respiratory rate and effort.</a:t>
            </a:r>
            <a:endParaRPr lang="en-US" sz="3200" dirty="0"/>
          </a:p>
        </p:txBody>
      </p:sp>
    </p:spTree>
    <p:extLst>
      <p:ext uri="{BB962C8B-B14F-4D97-AF65-F5344CB8AC3E}">
        <p14:creationId xmlns:p14="http://schemas.microsoft.com/office/powerpoint/2010/main" val="2625338485"/>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gradFill>
                  <a:gsLst>
                    <a:gs pos="0">
                      <a:srgbClr val="FDA023">
                        <a:tint val="73000"/>
                        <a:satMod val="145000"/>
                      </a:srgbClr>
                    </a:gs>
                    <a:gs pos="73000">
                      <a:srgbClr val="FDA023">
                        <a:tint val="73000"/>
                        <a:satMod val="145000"/>
                      </a:srgbClr>
                    </a:gs>
                    <a:gs pos="100000">
                      <a:srgbClr val="FDA023">
                        <a:tint val="83000"/>
                        <a:satMod val="143000"/>
                      </a:srgbClr>
                    </a:gs>
                  </a:gsLst>
                  <a:lin ang="4800000" scaled="1"/>
                </a:gradFill>
              </a:rPr>
              <a:t>Canine Influenza Virus</a:t>
            </a:r>
            <a:endParaRPr lang="en-US" dirty="0"/>
          </a:p>
        </p:txBody>
      </p:sp>
      <p:sp>
        <p:nvSpPr>
          <p:cNvPr id="3" name="Content Placeholder 2"/>
          <p:cNvSpPr>
            <a:spLocks noGrp="1"/>
          </p:cNvSpPr>
          <p:nvPr>
            <p:ph idx="1"/>
          </p:nvPr>
        </p:nvSpPr>
        <p:spPr/>
        <p:txBody>
          <a:bodyPr>
            <a:normAutofit lnSpcReduction="10000"/>
          </a:bodyPr>
          <a:lstStyle/>
          <a:p>
            <a:r>
              <a:rPr lang="en-US" sz="3200" dirty="0" smtClean="0"/>
              <a:t>Diagnosis</a:t>
            </a:r>
          </a:p>
          <a:p>
            <a:pPr>
              <a:buFont typeface="Wingdings" pitchFamily="2" charset="2"/>
              <a:buChar char="Ø"/>
            </a:pPr>
            <a:r>
              <a:rPr lang="en-US" sz="3200" dirty="0" smtClean="0"/>
              <a:t>Serologic testing is the most reliable and sensitive method for conformation of the illness.</a:t>
            </a:r>
          </a:p>
          <a:p>
            <a:pPr>
              <a:buFont typeface="Wingdings" pitchFamily="2" charset="2"/>
              <a:buChar char="Ø"/>
            </a:pPr>
            <a:r>
              <a:rPr lang="en-US" sz="3200" dirty="0" smtClean="0"/>
              <a:t>As early as seven days after onset of clinical signs, antibodies may be detected in the blood.</a:t>
            </a:r>
          </a:p>
          <a:p>
            <a:pPr>
              <a:buFont typeface="Wingdings" pitchFamily="2" charset="2"/>
              <a:buChar char="Ø"/>
            </a:pPr>
            <a:r>
              <a:rPr lang="en-US" sz="3200" dirty="0" smtClean="0"/>
              <a:t>During the first 4 days of illness it may be identified in nasal and pharyngeal swabs.</a:t>
            </a:r>
          </a:p>
          <a:p>
            <a:pPr marL="137160" indent="0">
              <a:buNone/>
            </a:pPr>
            <a:endParaRPr lang="en-US" sz="3200" dirty="0" smtClean="0"/>
          </a:p>
          <a:p>
            <a:pPr marL="137160" indent="0">
              <a:buNone/>
            </a:pPr>
            <a:endParaRPr lang="en-US" dirty="0" smtClean="0"/>
          </a:p>
          <a:p>
            <a:pPr>
              <a:buFont typeface="Wingdings" pitchFamily="2" charset="2"/>
              <a:buChar char="Ø"/>
            </a:pPr>
            <a:endParaRPr lang="en-US" dirty="0"/>
          </a:p>
        </p:txBody>
      </p:sp>
    </p:spTree>
    <p:extLst>
      <p:ext uri="{BB962C8B-B14F-4D97-AF65-F5344CB8AC3E}">
        <p14:creationId xmlns:p14="http://schemas.microsoft.com/office/powerpoint/2010/main" val="2092331592"/>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gradFill>
                  <a:gsLst>
                    <a:gs pos="0">
                      <a:srgbClr val="FDA023">
                        <a:tint val="73000"/>
                        <a:satMod val="145000"/>
                      </a:srgbClr>
                    </a:gs>
                    <a:gs pos="73000">
                      <a:srgbClr val="FDA023">
                        <a:tint val="73000"/>
                        <a:satMod val="145000"/>
                      </a:srgbClr>
                    </a:gs>
                    <a:gs pos="100000">
                      <a:srgbClr val="FDA023">
                        <a:tint val="83000"/>
                        <a:satMod val="143000"/>
                      </a:srgbClr>
                    </a:gs>
                  </a:gsLst>
                  <a:lin ang="4800000" scaled="1"/>
                </a:gradFill>
              </a:rPr>
              <a:t>Canine Influenza Virus</a:t>
            </a:r>
            <a:endParaRPr lang="en-US" dirty="0"/>
          </a:p>
        </p:txBody>
      </p:sp>
      <p:sp>
        <p:nvSpPr>
          <p:cNvPr id="3" name="Content Placeholder 2"/>
          <p:cNvSpPr>
            <a:spLocks noGrp="1"/>
          </p:cNvSpPr>
          <p:nvPr>
            <p:ph idx="1"/>
          </p:nvPr>
        </p:nvSpPr>
        <p:spPr/>
        <p:txBody>
          <a:bodyPr/>
          <a:lstStyle/>
          <a:p>
            <a:r>
              <a:rPr lang="en-US" dirty="0" smtClean="0"/>
              <a:t>Diagnosis continued:</a:t>
            </a:r>
          </a:p>
          <a:p>
            <a:pPr>
              <a:buFont typeface="Wingdings" pitchFamily="2" charset="2"/>
              <a:buChar char="Ø"/>
            </a:pPr>
            <a:r>
              <a:rPr lang="en-US" dirty="0" smtClean="0"/>
              <a:t>Paired acute serum samples </a:t>
            </a:r>
          </a:p>
          <a:p>
            <a:pPr marL="137160" indent="0">
              <a:buNone/>
            </a:pPr>
            <a:r>
              <a:rPr lang="en-US" dirty="0"/>
              <a:t>	</a:t>
            </a:r>
            <a:r>
              <a:rPr lang="en-US" dirty="0" smtClean="0"/>
              <a:t>(within the first 7 days).</a:t>
            </a:r>
          </a:p>
          <a:p>
            <a:pPr>
              <a:buFont typeface="Wingdings" pitchFamily="2" charset="2"/>
              <a:buChar char="Ø"/>
            </a:pPr>
            <a:r>
              <a:rPr lang="en-US" dirty="0" smtClean="0"/>
              <a:t>Convalescent serum samples</a:t>
            </a:r>
          </a:p>
          <a:p>
            <a:pPr marL="137160" indent="0">
              <a:buNone/>
            </a:pPr>
            <a:r>
              <a:rPr lang="en-US" dirty="0"/>
              <a:t>	</a:t>
            </a:r>
            <a:r>
              <a:rPr lang="en-US" dirty="0" smtClean="0"/>
              <a:t>(are taken 10 to 14 days later) necessary to diagnose recent infection.</a:t>
            </a:r>
          </a:p>
          <a:p>
            <a:pPr>
              <a:buFont typeface="Wingdings" pitchFamily="2" charset="2"/>
              <a:buChar char="Ø"/>
            </a:pPr>
            <a:r>
              <a:rPr lang="en-US" dirty="0" smtClean="0"/>
              <a:t>PCR tests are </a:t>
            </a:r>
            <a:r>
              <a:rPr lang="en-US" dirty="0" err="1" smtClean="0"/>
              <a:t>peformed</a:t>
            </a:r>
            <a:r>
              <a:rPr lang="en-US" dirty="0" smtClean="0"/>
              <a:t> if the dog has been ill for less than 4 days, if done after 4 days it will not be as reliable.</a:t>
            </a:r>
            <a:endParaRPr lang="en-US" dirty="0"/>
          </a:p>
        </p:txBody>
      </p:sp>
    </p:spTree>
    <p:extLst>
      <p:ext uri="{BB962C8B-B14F-4D97-AF65-F5344CB8AC3E}">
        <p14:creationId xmlns:p14="http://schemas.microsoft.com/office/powerpoint/2010/main" val="586555799"/>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gradFill>
                  <a:gsLst>
                    <a:gs pos="0">
                      <a:srgbClr val="FDA023">
                        <a:tint val="73000"/>
                        <a:satMod val="145000"/>
                      </a:srgbClr>
                    </a:gs>
                    <a:gs pos="73000">
                      <a:srgbClr val="FDA023">
                        <a:tint val="73000"/>
                        <a:satMod val="145000"/>
                      </a:srgbClr>
                    </a:gs>
                    <a:gs pos="100000">
                      <a:srgbClr val="FDA023">
                        <a:tint val="83000"/>
                        <a:satMod val="143000"/>
                      </a:srgbClr>
                    </a:gs>
                  </a:gsLst>
                  <a:lin ang="4800000" scaled="1"/>
                </a:gradFill>
              </a:rPr>
              <a:t>Canine Influenza Virus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91467361"/>
              </p:ext>
            </p:extLst>
          </p:nvPr>
        </p:nvGraphicFramePr>
        <p:xfrm>
          <a:off x="457200" y="1600200"/>
          <a:ext cx="8229600" cy="4709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44346"/>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gradFill>
                  <a:gsLst>
                    <a:gs pos="0">
                      <a:srgbClr val="FDA023">
                        <a:tint val="73000"/>
                        <a:satMod val="145000"/>
                      </a:srgbClr>
                    </a:gs>
                    <a:gs pos="73000">
                      <a:srgbClr val="FDA023">
                        <a:tint val="73000"/>
                        <a:satMod val="145000"/>
                      </a:srgbClr>
                    </a:gs>
                    <a:gs pos="100000">
                      <a:srgbClr val="FDA023">
                        <a:tint val="83000"/>
                        <a:satMod val="143000"/>
                      </a:srgbClr>
                    </a:gs>
                  </a:gsLst>
                  <a:lin ang="4800000" scaled="1"/>
                </a:gradFill>
              </a:rPr>
              <a:t>Canine Influenza Virus</a:t>
            </a:r>
            <a:endParaRPr lang="en-US" dirty="0"/>
          </a:p>
        </p:txBody>
      </p:sp>
      <p:sp>
        <p:nvSpPr>
          <p:cNvPr id="3" name="Content Placeholder 2"/>
          <p:cNvSpPr>
            <a:spLocks noGrp="1"/>
          </p:cNvSpPr>
          <p:nvPr>
            <p:ph idx="1"/>
          </p:nvPr>
        </p:nvSpPr>
        <p:spPr/>
        <p:txBody>
          <a:bodyPr/>
          <a:lstStyle/>
          <a:p>
            <a:r>
              <a:rPr lang="en-US" dirty="0" smtClean="0"/>
              <a:t>Prevention and Control</a:t>
            </a:r>
          </a:p>
          <a:p>
            <a:pPr>
              <a:buFont typeface="Wingdings" pitchFamily="2" charset="2"/>
              <a:buChar char="v"/>
            </a:pPr>
            <a:r>
              <a:rPr lang="en-US" dirty="0" smtClean="0"/>
              <a:t>The virus can be easily killed by disinfectants.</a:t>
            </a:r>
          </a:p>
          <a:p>
            <a:pPr>
              <a:buFont typeface="Wingdings" pitchFamily="2" charset="2"/>
              <a:buChar char="v"/>
            </a:pPr>
            <a:r>
              <a:rPr lang="en-US" dirty="0" smtClean="0"/>
              <a:t>If the dogs are showing clinical signs, isolation protocols, should be rigorously applied.</a:t>
            </a:r>
          </a:p>
          <a:p>
            <a:pPr>
              <a:buFont typeface="Wingdings" pitchFamily="2" charset="2"/>
              <a:buChar char="v"/>
            </a:pPr>
            <a:r>
              <a:rPr lang="en-US" dirty="0" smtClean="0"/>
              <a:t>Dog owners should not bring their dogs that are exhibiting other signs of respiratory disease to facilities where other dogs could be exposed to the virus.</a:t>
            </a:r>
          </a:p>
          <a:p>
            <a:pPr>
              <a:buFont typeface="Wingdings" pitchFamily="2" charset="2"/>
              <a:buChar char="v"/>
            </a:pPr>
            <a:r>
              <a:rPr lang="en-US" dirty="0" smtClean="0"/>
              <a:t>The vaccine is a “lifestyle” vaccine.</a:t>
            </a:r>
            <a:endParaRPr lang="en-US" dirty="0"/>
          </a:p>
        </p:txBody>
      </p:sp>
    </p:spTree>
    <p:extLst>
      <p:ext uri="{BB962C8B-B14F-4D97-AF65-F5344CB8AC3E}">
        <p14:creationId xmlns:p14="http://schemas.microsoft.com/office/powerpoint/2010/main" val="3273262190"/>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dirty="0" smtClean="0"/>
              <a:t>Canine Distemper</a:t>
            </a:r>
            <a:endParaRPr lang="en-US" sz="6600" dirty="0"/>
          </a:p>
        </p:txBody>
      </p:sp>
      <p:sp>
        <p:nvSpPr>
          <p:cNvPr id="3" name="Content Placeholder 2"/>
          <p:cNvSpPr>
            <a:spLocks noGrp="1"/>
          </p:cNvSpPr>
          <p:nvPr>
            <p:ph idx="1"/>
          </p:nvPr>
        </p:nvSpPr>
        <p:spPr/>
        <p:txBody>
          <a:bodyPr/>
          <a:lstStyle/>
          <a:p>
            <a:r>
              <a:rPr lang="en-US" dirty="0" smtClean="0"/>
              <a:t>Most highly contagious and significant of the viral diseases of dogs.</a:t>
            </a:r>
          </a:p>
          <a:p>
            <a:r>
              <a:rPr lang="en-US" dirty="0" smtClean="0"/>
              <a:t>It is caused by the </a:t>
            </a:r>
            <a:r>
              <a:rPr lang="en-US" i="1" dirty="0" err="1" smtClean="0"/>
              <a:t>Paramyxovirus</a:t>
            </a:r>
            <a:r>
              <a:rPr lang="en-US" i="1" dirty="0" smtClean="0"/>
              <a:t>, </a:t>
            </a:r>
            <a:r>
              <a:rPr lang="en-US" dirty="0" smtClean="0"/>
              <a:t>similar to the one that causes measles in humans and </a:t>
            </a:r>
            <a:r>
              <a:rPr lang="en-US" dirty="0" err="1" smtClean="0"/>
              <a:t>rinderpest</a:t>
            </a:r>
            <a:r>
              <a:rPr lang="en-US" dirty="0" smtClean="0"/>
              <a:t> in hoofed-animals.</a:t>
            </a:r>
          </a:p>
          <a:p>
            <a:r>
              <a:rPr lang="en-US" dirty="0" smtClean="0"/>
              <a:t>Dogs at any age are susceptible to this virus (other animals that can be affected are:  binturong, cats, and skunks).</a:t>
            </a:r>
          </a:p>
          <a:p>
            <a:r>
              <a:rPr lang="en-US" dirty="0" smtClean="0"/>
              <a:t>Due to their underdeveloped immune systems, younger dogs are more vulnerable to the virus.</a:t>
            </a:r>
            <a:endParaRPr lang="en-US" dirty="0"/>
          </a:p>
        </p:txBody>
      </p:sp>
    </p:spTree>
    <p:extLst>
      <p:ext uri="{BB962C8B-B14F-4D97-AF65-F5344CB8AC3E}">
        <p14:creationId xmlns:p14="http://schemas.microsoft.com/office/powerpoint/2010/main" val="2360699249"/>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28800" y="609600"/>
            <a:ext cx="5486400" cy="914400"/>
          </a:xfrm>
        </p:spPr>
        <p:txBody>
          <a:bodyPr>
            <a:normAutofit/>
          </a:bodyPr>
          <a:lstStyle/>
          <a:p>
            <a:r>
              <a:rPr lang="en-US" sz="4400" dirty="0"/>
              <a:t>Canine Distemper</a:t>
            </a:r>
          </a:p>
        </p:txBody>
      </p:sp>
      <p:pic>
        <p:nvPicPr>
          <p:cNvPr id="7" name="Picture Placeholder 6"/>
          <p:cNvPicPr>
            <a:picLocks noGrp="1" noChangeAspect="1"/>
          </p:cNvPicPr>
          <p:nvPr>
            <p:ph type="pic" idx="1"/>
          </p:nvPr>
        </p:nvPicPr>
        <p:blipFill>
          <a:blip r:embed="rId2">
            <a:extLst>
              <a:ext uri="{28A0092B-C50C-407E-A947-70E740481C1C}">
                <a14:useLocalDpi xmlns:a14="http://schemas.microsoft.com/office/drawing/2010/main" val="0"/>
              </a:ext>
            </a:extLst>
          </a:blip>
          <a:srcRect l="4862" r="4862"/>
          <a:stretch>
            <a:fillRect/>
          </a:stretch>
        </p:blipFill>
        <p:spPr/>
      </p:pic>
    </p:spTree>
    <p:extLst>
      <p:ext uri="{BB962C8B-B14F-4D97-AF65-F5344CB8AC3E}">
        <p14:creationId xmlns:p14="http://schemas.microsoft.com/office/powerpoint/2010/main" val="1268784061"/>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9600" dirty="0" smtClean="0"/>
              <a:t>C. R. D. C.</a:t>
            </a:r>
            <a:endParaRPr lang="en-US" sz="9600" dirty="0"/>
          </a:p>
        </p:txBody>
      </p:sp>
      <p:sp>
        <p:nvSpPr>
          <p:cNvPr id="3" name="Content Placeholder 2"/>
          <p:cNvSpPr>
            <a:spLocks noGrp="1"/>
          </p:cNvSpPr>
          <p:nvPr>
            <p:ph idx="1"/>
          </p:nvPr>
        </p:nvSpPr>
        <p:spPr/>
        <p:txBody>
          <a:bodyPr>
            <a:normAutofit/>
          </a:bodyPr>
          <a:lstStyle/>
          <a:p>
            <a:pPr marL="137160" indent="0" algn="ctr">
              <a:buNone/>
            </a:pPr>
            <a:r>
              <a:rPr lang="en-US" sz="3600" u="sng" dirty="0" smtClean="0"/>
              <a:t>Canine Respiratory Disease Complex</a:t>
            </a:r>
          </a:p>
          <a:p>
            <a:pPr marL="137160" indent="0">
              <a:buNone/>
            </a:pPr>
            <a:r>
              <a:rPr lang="en-US" dirty="0"/>
              <a:t>	</a:t>
            </a:r>
            <a:r>
              <a:rPr lang="en-US" dirty="0" smtClean="0"/>
              <a:t>There are several different ways dogs can acquire a respiratory disease, including the following:</a:t>
            </a:r>
          </a:p>
          <a:p>
            <a:pPr>
              <a:buFont typeface="Wingdings" pitchFamily="2" charset="2"/>
              <a:buChar char="v"/>
            </a:pPr>
            <a:r>
              <a:rPr lang="en-US" dirty="0" smtClean="0"/>
              <a:t>Bacterial and Viral Infections</a:t>
            </a:r>
          </a:p>
          <a:p>
            <a:pPr>
              <a:buFont typeface="Wingdings" pitchFamily="2" charset="2"/>
              <a:buChar char="v"/>
            </a:pPr>
            <a:r>
              <a:rPr lang="en-US" dirty="0" smtClean="0"/>
              <a:t>Immune-mediated reactions</a:t>
            </a:r>
          </a:p>
          <a:p>
            <a:pPr>
              <a:buFont typeface="Wingdings" pitchFamily="2" charset="2"/>
              <a:buChar char="v"/>
            </a:pPr>
            <a:r>
              <a:rPr lang="en-US" dirty="0" smtClean="0"/>
              <a:t>Inhalation of irritant or toxins</a:t>
            </a:r>
          </a:p>
          <a:p>
            <a:pPr>
              <a:buFont typeface="Wingdings" pitchFamily="2" charset="2"/>
              <a:buChar char="v"/>
            </a:pPr>
            <a:r>
              <a:rPr lang="en-US" dirty="0" smtClean="0"/>
              <a:t>Fungal Infections</a:t>
            </a:r>
          </a:p>
          <a:p>
            <a:endParaRPr lang="en-US" sz="3600" u="sng" dirty="0"/>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8400" y="4191000"/>
            <a:ext cx="2438400" cy="2087880"/>
          </a:xfrm>
          <a:prstGeom prst="rect">
            <a:avLst/>
          </a:prstGeom>
        </p:spPr>
      </p:pic>
    </p:spTree>
    <p:extLst>
      <p:ext uri="{BB962C8B-B14F-4D97-AF65-F5344CB8AC3E}">
        <p14:creationId xmlns:p14="http://schemas.microsoft.com/office/powerpoint/2010/main" val="745023104"/>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6600" dirty="0">
                <a:gradFill>
                  <a:gsLst>
                    <a:gs pos="0">
                      <a:srgbClr val="FDA023">
                        <a:tint val="73000"/>
                        <a:satMod val="145000"/>
                      </a:srgbClr>
                    </a:gs>
                    <a:gs pos="73000">
                      <a:srgbClr val="FDA023">
                        <a:tint val="73000"/>
                        <a:satMod val="145000"/>
                      </a:srgbClr>
                    </a:gs>
                    <a:gs pos="100000">
                      <a:srgbClr val="FDA023">
                        <a:tint val="83000"/>
                        <a:satMod val="143000"/>
                      </a:srgbClr>
                    </a:gs>
                  </a:gsLst>
                  <a:lin ang="4800000" scaled="1"/>
                </a:gradFill>
              </a:rPr>
              <a:t>Canine Distemper</a:t>
            </a:r>
            <a:endParaRPr lang="en-US" dirty="0"/>
          </a:p>
        </p:txBody>
      </p:sp>
      <p:sp>
        <p:nvSpPr>
          <p:cNvPr id="6" name="Content Placeholder 5"/>
          <p:cNvSpPr>
            <a:spLocks noGrp="1"/>
          </p:cNvSpPr>
          <p:nvPr>
            <p:ph idx="1"/>
          </p:nvPr>
        </p:nvSpPr>
        <p:spPr/>
        <p:txBody>
          <a:bodyPr/>
          <a:lstStyle/>
          <a:p>
            <a:r>
              <a:rPr lang="en-US" dirty="0" smtClean="0"/>
              <a:t>Signs and Symptoms</a:t>
            </a:r>
          </a:p>
          <a:p>
            <a:pPr>
              <a:buFont typeface="Wingdings" pitchFamily="2" charset="2"/>
              <a:buChar char="Ø"/>
            </a:pPr>
            <a:r>
              <a:rPr lang="en-US" dirty="0" smtClean="0"/>
              <a:t>Due to its universal and wide range  of clinical manifestations, it is usually confused with other diseases.</a:t>
            </a:r>
          </a:p>
          <a:p>
            <a:pPr>
              <a:buFont typeface="Wingdings" pitchFamily="2" charset="2"/>
              <a:buChar char="Ø"/>
            </a:pPr>
            <a:r>
              <a:rPr lang="en-US" dirty="0" smtClean="0"/>
              <a:t>Gastrointestinal</a:t>
            </a:r>
          </a:p>
          <a:p>
            <a:pPr>
              <a:buFont typeface="Wingdings" pitchFamily="2" charset="2"/>
              <a:buChar char="Ø"/>
            </a:pPr>
            <a:r>
              <a:rPr lang="en-US" dirty="0" smtClean="0"/>
              <a:t>Respiratory in nature (dyspnea)</a:t>
            </a:r>
          </a:p>
          <a:p>
            <a:pPr>
              <a:buFont typeface="Wingdings" pitchFamily="2" charset="2"/>
              <a:buChar char="Ø"/>
            </a:pPr>
            <a:r>
              <a:rPr lang="en-US" dirty="0" smtClean="0"/>
              <a:t>Transient fever</a:t>
            </a:r>
          </a:p>
          <a:p>
            <a:pPr>
              <a:buFont typeface="Wingdings" pitchFamily="2" charset="2"/>
              <a:buChar char="Ø"/>
            </a:pPr>
            <a:r>
              <a:rPr lang="en-US" dirty="0" smtClean="0"/>
              <a:t>Dramatic and sporadic increases in body temperature.</a:t>
            </a:r>
          </a:p>
          <a:p>
            <a:pPr marL="137160" indent="0">
              <a:buNone/>
            </a:pPr>
            <a:endParaRPr lang="en-US" dirty="0" smtClean="0"/>
          </a:p>
        </p:txBody>
      </p:sp>
    </p:spTree>
    <p:extLst>
      <p:ext uri="{BB962C8B-B14F-4D97-AF65-F5344CB8AC3E}">
        <p14:creationId xmlns:p14="http://schemas.microsoft.com/office/powerpoint/2010/main" val="1243673763"/>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600" dirty="0">
                <a:gradFill>
                  <a:gsLst>
                    <a:gs pos="0">
                      <a:srgbClr val="FDA023">
                        <a:tint val="73000"/>
                        <a:satMod val="145000"/>
                      </a:srgbClr>
                    </a:gs>
                    <a:gs pos="73000">
                      <a:srgbClr val="FDA023">
                        <a:tint val="73000"/>
                        <a:satMod val="145000"/>
                      </a:srgbClr>
                    </a:gs>
                    <a:gs pos="100000">
                      <a:srgbClr val="FDA023">
                        <a:tint val="83000"/>
                        <a:satMod val="143000"/>
                      </a:srgbClr>
                    </a:gs>
                  </a:gsLst>
                  <a:lin ang="4800000" scaled="1"/>
                </a:gradFill>
              </a:rPr>
              <a:t>Canine Distemper</a:t>
            </a:r>
            <a:endParaRPr lang="en-US" dirty="0"/>
          </a:p>
        </p:txBody>
      </p:sp>
      <p:sp>
        <p:nvSpPr>
          <p:cNvPr id="3" name="Content Placeholder 2"/>
          <p:cNvSpPr>
            <a:spLocks noGrp="1"/>
          </p:cNvSpPr>
          <p:nvPr>
            <p:ph idx="1"/>
          </p:nvPr>
        </p:nvSpPr>
        <p:spPr/>
        <p:txBody>
          <a:bodyPr>
            <a:normAutofit lnSpcReduction="10000"/>
          </a:bodyPr>
          <a:lstStyle/>
          <a:p>
            <a:pPr lvl="0">
              <a:buClr>
                <a:prstClr val="white">
                  <a:shade val="95000"/>
                </a:prstClr>
              </a:buClr>
            </a:pPr>
            <a:r>
              <a:rPr lang="en-US" dirty="0">
                <a:solidFill>
                  <a:prstClr val="white"/>
                </a:solidFill>
              </a:rPr>
              <a:t>Signs and Symptoms</a:t>
            </a:r>
          </a:p>
          <a:p>
            <a:pPr>
              <a:buFont typeface="Wingdings" pitchFamily="2" charset="2"/>
              <a:buChar char="Ø"/>
            </a:pPr>
            <a:r>
              <a:rPr lang="en-US" dirty="0" smtClean="0"/>
              <a:t>Behavioral changes (depression, lethargy, and weakness).</a:t>
            </a:r>
          </a:p>
          <a:p>
            <a:pPr>
              <a:buFont typeface="Wingdings" pitchFamily="2" charset="2"/>
              <a:buChar char="Ø"/>
            </a:pPr>
            <a:r>
              <a:rPr lang="en-US" dirty="0" smtClean="0"/>
              <a:t>Neurological signs (muscle twitching, especially near the legs and mouth), as well as seizures and paralysis.</a:t>
            </a:r>
          </a:p>
          <a:p>
            <a:pPr>
              <a:buFont typeface="Wingdings" pitchFamily="2" charset="2"/>
              <a:buChar char="Ø"/>
            </a:pPr>
            <a:r>
              <a:rPr lang="en-US" dirty="0" smtClean="0"/>
              <a:t>Dogs can develop a unique skin sign (hardening of the nose pad and footpads) mainly in older dogs.</a:t>
            </a:r>
          </a:p>
          <a:p>
            <a:pPr>
              <a:buFont typeface="Wingdings" pitchFamily="2" charset="2"/>
              <a:buChar char="Ø"/>
            </a:pPr>
            <a:r>
              <a:rPr lang="en-US" dirty="0" smtClean="0"/>
              <a:t>With this disease, sudden death is not uncommon.</a:t>
            </a:r>
          </a:p>
        </p:txBody>
      </p:sp>
    </p:spTree>
    <p:extLst>
      <p:ext uri="{BB962C8B-B14F-4D97-AF65-F5344CB8AC3E}">
        <p14:creationId xmlns:p14="http://schemas.microsoft.com/office/powerpoint/2010/main" val="2007993843"/>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600" dirty="0">
                <a:gradFill>
                  <a:gsLst>
                    <a:gs pos="0">
                      <a:srgbClr val="FDA023">
                        <a:tint val="73000"/>
                        <a:satMod val="145000"/>
                      </a:srgbClr>
                    </a:gs>
                    <a:gs pos="73000">
                      <a:srgbClr val="FDA023">
                        <a:tint val="73000"/>
                        <a:satMod val="145000"/>
                      </a:srgbClr>
                    </a:gs>
                    <a:gs pos="100000">
                      <a:srgbClr val="FDA023">
                        <a:tint val="83000"/>
                        <a:satMod val="143000"/>
                      </a:srgbClr>
                    </a:gs>
                  </a:gsLst>
                  <a:lin ang="4800000" scaled="1"/>
                </a:gradFill>
              </a:rPr>
              <a:t>Canine Distemper</a:t>
            </a:r>
            <a:endParaRPr lang="en-US" dirty="0"/>
          </a:p>
        </p:txBody>
      </p:sp>
      <p:sp>
        <p:nvSpPr>
          <p:cNvPr id="3" name="Content Placeholder 2"/>
          <p:cNvSpPr>
            <a:spLocks noGrp="1"/>
          </p:cNvSpPr>
          <p:nvPr>
            <p:ph idx="1"/>
          </p:nvPr>
        </p:nvSpPr>
        <p:spPr/>
        <p:txBody>
          <a:bodyPr/>
          <a:lstStyle/>
          <a:p>
            <a:r>
              <a:rPr lang="en-US" dirty="0" smtClean="0"/>
              <a:t>Diagnosis</a:t>
            </a:r>
          </a:p>
          <a:p>
            <a:pPr marL="137160" indent="0">
              <a:buNone/>
            </a:pPr>
            <a:r>
              <a:rPr lang="en-US" dirty="0" smtClean="0"/>
              <a:t>Blood test are recommended to detect and confirm not only the disease, but also its severity.</a:t>
            </a:r>
          </a:p>
          <a:p>
            <a:pPr>
              <a:buFont typeface="Wingdings" pitchFamily="2" charset="2"/>
              <a:buChar char="q"/>
            </a:pPr>
            <a:r>
              <a:rPr lang="en-US" dirty="0" smtClean="0"/>
              <a:t>Prevention</a:t>
            </a:r>
          </a:p>
          <a:p>
            <a:pPr marL="137160" indent="0">
              <a:buNone/>
            </a:pPr>
            <a:r>
              <a:rPr lang="en-US" dirty="0" smtClean="0"/>
              <a:t>The disease is rampant in unvaccinated dogs.</a:t>
            </a:r>
          </a:p>
          <a:p>
            <a:pPr>
              <a:buFont typeface="Wingdings" pitchFamily="2" charset="2"/>
              <a:buChar char="v"/>
            </a:pPr>
            <a:r>
              <a:rPr lang="en-US" dirty="0" smtClean="0"/>
              <a:t>Begin vaccination as early as 6 weeks of age.</a:t>
            </a:r>
          </a:p>
          <a:p>
            <a:pPr>
              <a:buFont typeface="Wingdings" pitchFamily="2" charset="2"/>
              <a:buChar char="v"/>
            </a:pPr>
            <a:r>
              <a:rPr lang="en-US" dirty="0" smtClean="0"/>
              <a:t>Booster shots administered yearly</a:t>
            </a:r>
          </a:p>
          <a:p>
            <a:pPr>
              <a:buFont typeface="Wingdings" pitchFamily="2" charset="2"/>
              <a:buChar char="v"/>
            </a:pPr>
            <a:r>
              <a:rPr lang="en-US" dirty="0" smtClean="0"/>
              <a:t>Quarantine infected animals.</a:t>
            </a:r>
          </a:p>
        </p:txBody>
      </p:sp>
    </p:spTree>
    <p:extLst>
      <p:ext uri="{BB962C8B-B14F-4D97-AF65-F5344CB8AC3E}">
        <p14:creationId xmlns:p14="http://schemas.microsoft.com/office/powerpoint/2010/main" val="3052045892"/>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600" dirty="0">
                <a:gradFill>
                  <a:gsLst>
                    <a:gs pos="0">
                      <a:srgbClr val="FDA023">
                        <a:tint val="73000"/>
                        <a:satMod val="145000"/>
                      </a:srgbClr>
                    </a:gs>
                    <a:gs pos="73000">
                      <a:srgbClr val="FDA023">
                        <a:tint val="73000"/>
                        <a:satMod val="145000"/>
                      </a:srgbClr>
                    </a:gs>
                    <a:gs pos="100000">
                      <a:srgbClr val="FDA023">
                        <a:tint val="83000"/>
                        <a:satMod val="143000"/>
                      </a:srgbClr>
                    </a:gs>
                  </a:gsLst>
                  <a:lin ang="4800000" scaled="1"/>
                </a:gradFill>
              </a:rPr>
              <a:t>Canine Distemper</a:t>
            </a:r>
            <a:endParaRPr lang="en-US" dirty="0"/>
          </a:p>
        </p:txBody>
      </p:sp>
      <p:sp>
        <p:nvSpPr>
          <p:cNvPr id="3" name="Content Placeholder 2"/>
          <p:cNvSpPr>
            <a:spLocks noGrp="1"/>
          </p:cNvSpPr>
          <p:nvPr>
            <p:ph idx="1"/>
          </p:nvPr>
        </p:nvSpPr>
        <p:spPr/>
        <p:txBody>
          <a:bodyPr/>
          <a:lstStyle/>
          <a:p>
            <a:r>
              <a:rPr lang="en-US" dirty="0" smtClean="0"/>
              <a:t>Treatment</a:t>
            </a:r>
          </a:p>
          <a:p>
            <a:pPr>
              <a:buFont typeface="Wingdings" pitchFamily="2" charset="2"/>
              <a:buChar char="v"/>
            </a:pPr>
            <a:r>
              <a:rPr lang="en-US" dirty="0" smtClean="0"/>
              <a:t>If preventive measures are performed treatment becomes irrelevant.</a:t>
            </a:r>
          </a:p>
          <a:p>
            <a:pPr>
              <a:buFont typeface="Wingdings" pitchFamily="2" charset="2"/>
              <a:buChar char="v"/>
            </a:pPr>
            <a:r>
              <a:rPr lang="en-US" dirty="0" smtClean="0"/>
              <a:t>Early detection can increase chances of recovery.</a:t>
            </a:r>
          </a:p>
          <a:p>
            <a:pPr>
              <a:buFont typeface="Wingdings" pitchFamily="2" charset="2"/>
              <a:buChar char="v"/>
            </a:pPr>
            <a:r>
              <a:rPr lang="en-US" dirty="0" smtClean="0"/>
              <a:t>In order to lessen  any detrimental effects of opportunistic secondary bacterial infections, antibiotics may be prescribed.</a:t>
            </a:r>
            <a:endParaRPr lang="en-US" dirty="0"/>
          </a:p>
        </p:txBody>
      </p:sp>
    </p:spTree>
    <p:extLst>
      <p:ext uri="{BB962C8B-B14F-4D97-AF65-F5344CB8AC3E}">
        <p14:creationId xmlns:p14="http://schemas.microsoft.com/office/powerpoint/2010/main" val="3397517035"/>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381000"/>
            <a:ext cx="8229600" cy="5928360"/>
          </a:xfrm>
        </p:spPr>
        <p:txBody>
          <a:bodyPr/>
          <a:lstStyle/>
          <a:p>
            <a:pPr marL="137160" indent="0">
              <a:buNone/>
            </a:pPr>
            <a:r>
              <a:rPr lang="en-US" dirty="0" smtClean="0">
                <a:hlinkClick r:id="rId2"/>
              </a:rPr>
              <a:t>http://www.caninedistemper.org/</a:t>
            </a:r>
            <a:endParaRPr lang="en-US" dirty="0" smtClean="0"/>
          </a:p>
          <a:p>
            <a:pPr marL="137160" indent="0">
              <a:buNone/>
            </a:pPr>
            <a:r>
              <a:rPr lang="en-US" dirty="0" smtClean="0">
                <a:hlinkClick r:id="rId3"/>
              </a:rPr>
              <a:t>http://www.avma.org/</a:t>
            </a:r>
            <a:endParaRPr lang="en-US" dirty="0" smtClean="0"/>
          </a:p>
          <a:p>
            <a:pPr marL="137160" indent="0">
              <a:buNone/>
            </a:pPr>
            <a:r>
              <a:rPr lang="en-US" dirty="0" smtClean="0"/>
              <a:t>Dog Respiratory Diseases/eHow.com</a:t>
            </a:r>
          </a:p>
          <a:p>
            <a:pPr marL="137160" indent="0">
              <a:buNone/>
            </a:pPr>
            <a:r>
              <a:rPr lang="en-US" dirty="0" smtClean="0">
                <a:hlinkClick r:id="rId4"/>
              </a:rPr>
              <a:t>http://www.ehow.com/list_6568475_dog-respiratory-diseases.html#ixzz1RRW026GZ</a:t>
            </a:r>
            <a:endParaRPr lang="en-US" dirty="0" smtClean="0"/>
          </a:p>
          <a:p>
            <a:pPr marL="137160" indent="0">
              <a:buNone/>
            </a:pPr>
            <a:r>
              <a:rPr lang="en-US" dirty="0" smtClean="0">
                <a:hlinkClick r:id="rId5"/>
              </a:rPr>
              <a:t>http://canyonanimalhospitalphoenix.com/caninebrochitis.html</a:t>
            </a:r>
            <a:endParaRPr lang="en-US" dirty="0" smtClean="0"/>
          </a:p>
          <a:p>
            <a:pPr marL="137160" indent="0">
              <a:buNone/>
            </a:pPr>
            <a:endParaRPr lang="en-US" dirty="0" smtClean="0"/>
          </a:p>
          <a:p>
            <a:pPr marL="137160" indent="0">
              <a:buNone/>
            </a:pPr>
            <a:endParaRPr lang="en-US" dirty="0"/>
          </a:p>
        </p:txBody>
      </p:sp>
    </p:spTree>
    <p:extLst>
      <p:ext uri="{BB962C8B-B14F-4D97-AF65-F5344CB8AC3E}">
        <p14:creationId xmlns:p14="http://schemas.microsoft.com/office/powerpoint/2010/main" val="464095274"/>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Bacterial and Viral Infections</a:t>
            </a:r>
            <a:endParaRPr lang="en-US" dirty="0"/>
          </a:p>
        </p:txBody>
      </p:sp>
      <p:sp>
        <p:nvSpPr>
          <p:cNvPr id="3" name="Content Placeholder 2"/>
          <p:cNvSpPr>
            <a:spLocks noGrp="1"/>
          </p:cNvSpPr>
          <p:nvPr>
            <p:ph sz="half" idx="1"/>
          </p:nvPr>
        </p:nvSpPr>
        <p:spPr>
          <a:xfrm>
            <a:off x="457200" y="2133600"/>
            <a:ext cx="4038600" cy="3992563"/>
          </a:xfrm>
        </p:spPr>
        <p:txBody>
          <a:bodyPr>
            <a:normAutofit/>
          </a:bodyPr>
          <a:lstStyle/>
          <a:p>
            <a:pPr>
              <a:buFont typeface="Wingdings" pitchFamily="2" charset="2"/>
              <a:buChar char="q"/>
            </a:pPr>
            <a:endParaRPr lang="en-US" sz="2800" dirty="0" smtClean="0"/>
          </a:p>
          <a:p>
            <a:pPr>
              <a:buFont typeface="Wingdings" pitchFamily="2" charset="2"/>
              <a:buChar char="q"/>
            </a:pPr>
            <a:r>
              <a:rPr lang="en-US" sz="2800" dirty="0" smtClean="0"/>
              <a:t>Can be:</a:t>
            </a:r>
          </a:p>
          <a:p>
            <a:pPr>
              <a:buFont typeface="Wingdings" pitchFamily="2" charset="2"/>
              <a:buChar char="v"/>
            </a:pPr>
            <a:r>
              <a:rPr lang="en-US" dirty="0" smtClean="0"/>
              <a:t>Acute or chronic</a:t>
            </a:r>
          </a:p>
          <a:p>
            <a:pPr>
              <a:buFont typeface="Wingdings" pitchFamily="2" charset="2"/>
              <a:buChar char="v"/>
            </a:pPr>
            <a:r>
              <a:rPr lang="en-US" dirty="0" smtClean="0"/>
              <a:t>Infectious or non-infectious</a:t>
            </a:r>
          </a:p>
          <a:p>
            <a:pPr>
              <a:buFont typeface="Wingdings" pitchFamily="2" charset="2"/>
              <a:buChar char="v"/>
            </a:pPr>
            <a:r>
              <a:rPr lang="en-US" dirty="0" smtClean="0"/>
              <a:t>Bacterial or Viral</a:t>
            </a:r>
          </a:p>
          <a:p>
            <a:pPr marL="137160" indent="0">
              <a:buNone/>
            </a:pPr>
            <a:endParaRPr lang="en-US" dirty="0"/>
          </a:p>
        </p:txBody>
      </p:sp>
      <p:sp>
        <p:nvSpPr>
          <p:cNvPr id="4" name="Content Placeholder 3"/>
          <p:cNvSpPr>
            <a:spLocks noGrp="1"/>
          </p:cNvSpPr>
          <p:nvPr>
            <p:ph sz="half" idx="2"/>
          </p:nvPr>
        </p:nvSpPr>
        <p:spPr>
          <a:xfrm>
            <a:off x="4648200" y="2133600"/>
            <a:ext cx="4038600" cy="3992563"/>
          </a:xfrm>
        </p:spPr>
        <p:txBody>
          <a:bodyPr>
            <a:normAutofit/>
          </a:bodyPr>
          <a:lstStyle/>
          <a:p>
            <a:pPr>
              <a:buFont typeface="Wingdings" pitchFamily="2" charset="2"/>
              <a:buChar char="q"/>
            </a:pPr>
            <a:endParaRPr lang="en-US" sz="2800" dirty="0" smtClean="0"/>
          </a:p>
          <a:p>
            <a:pPr>
              <a:buFont typeface="Wingdings" pitchFamily="2" charset="2"/>
              <a:buChar char="q"/>
            </a:pPr>
            <a:r>
              <a:rPr lang="en-US" sz="2800" dirty="0" smtClean="0"/>
              <a:t>Can be caused by:</a:t>
            </a:r>
          </a:p>
          <a:p>
            <a:pPr>
              <a:buFont typeface="Wingdings" pitchFamily="2" charset="2"/>
              <a:buChar char="Ø"/>
            </a:pPr>
            <a:r>
              <a:rPr lang="en-US" dirty="0" smtClean="0"/>
              <a:t>Parasites</a:t>
            </a:r>
          </a:p>
          <a:p>
            <a:pPr>
              <a:buFont typeface="Wingdings" pitchFamily="2" charset="2"/>
              <a:buChar char="Ø"/>
            </a:pPr>
            <a:r>
              <a:rPr lang="en-US" dirty="0" smtClean="0"/>
              <a:t>Smoke inhalation</a:t>
            </a:r>
          </a:p>
          <a:p>
            <a:pPr>
              <a:buFont typeface="Wingdings" pitchFamily="2" charset="2"/>
              <a:buChar char="Ø"/>
            </a:pPr>
            <a:r>
              <a:rPr lang="en-US" dirty="0" smtClean="0"/>
              <a:t>Exposure to chemical fumes</a:t>
            </a:r>
          </a:p>
          <a:p>
            <a:pPr marL="137160" indent="0">
              <a:buNone/>
            </a:pPr>
            <a:endParaRPr lang="en-US" dirty="0" smtClean="0"/>
          </a:p>
          <a:p>
            <a:pPr>
              <a:buFont typeface="Wingdings" pitchFamily="2" charset="2"/>
              <a:buChar char="Ø"/>
            </a:pPr>
            <a:endParaRPr lang="en-US" sz="2800" dirty="0" smtClean="0"/>
          </a:p>
          <a:p>
            <a:pPr>
              <a:buFont typeface="Wingdings" pitchFamily="2" charset="2"/>
              <a:buChar char="Ø"/>
            </a:pPr>
            <a:endParaRPr lang="en-US" sz="2800" dirty="0"/>
          </a:p>
        </p:txBody>
      </p:sp>
      <p:sp>
        <p:nvSpPr>
          <p:cNvPr id="7" name="TextBox 6"/>
          <p:cNvSpPr txBox="1"/>
          <p:nvPr/>
        </p:nvSpPr>
        <p:spPr>
          <a:xfrm>
            <a:off x="2209800" y="1600200"/>
            <a:ext cx="4876800" cy="646331"/>
          </a:xfrm>
          <a:prstGeom prst="rect">
            <a:avLst/>
          </a:prstGeom>
          <a:noFill/>
        </p:spPr>
        <p:txBody>
          <a:bodyPr wrap="square" rtlCol="0">
            <a:spAutoFit/>
          </a:bodyPr>
          <a:lstStyle/>
          <a:p>
            <a:pPr algn="ctr"/>
            <a:r>
              <a:rPr lang="en-US" sz="3600" dirty="0" smtClean="0"/>
              <a:t>Bronchitis</a:t>
            </a:r>
            <a:endParaRPr lang="en-US" sz="3600" dirty="0"/>
          </a:p>
        </p:txBody>
      </p:sp>
      <p:graphicFrame>
        <p:nvGraphicFramePr>
          <p:cNvPr id="9" name="Diagram 8"/>
          <p:cNvGraphicFramePr/>
          <p:nvPr/>
        </p:nvGraphicFramePr>
        <p:xfrm>
          <a:off x="685800" y="5638800"/>
          <a:ext cx="7924800" cy="68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58693914"/>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81000"/>
            <a:ext cx="8229600" cy="1706562"/>
          </a:xfrm>
        </p:spPr>
        <p:txBody>
          <a:bodyPr>
            <a:normAutofit fontScale="90000"/>
          </a:bodyPr>
          <a:lstStyle/>
          <a:p>
            <a:r>
              <a:rPr lang="en-US" sz="4600" dirty="0" err="1" smtClean="0"/>
              <a:t>Tracheobronchitis</a:t>
            </a:r>
            <a:r>
              <a:rPr lang="en-US" sz="4600" dirty="0" smtClean="0"/>
              <a:t/>
            </a:r>
            <a:br>
              <a:rPr lang="en-US" sz="4600" dirty="0" smtClean="0"/>
            </a:br>
            <a:r>
              <a:rPr lang="en-US" sz="2200" dirty="0" smtClean="0"/>
              <a:t>aka</a:t>
            </a:r>
            <a:r>
              <a:rPr lang="en-US" sz="1800" dirty="0" smtClean="0"/>
              <a:t/>
            </a:r>
            <a:br>
              <a:rPr lang="en-US" sz="1800" dirty="0" smtClean="0"/>
            </a:br>
            <a:r>
              <a:rPr lang="en-US" sz="4000" dirty="0" smtClean="0"/>
              <a:t>“Kennel Cough”</a:t>
            </a:r>
            <a:r>
              <a:rPr lang="en-US" dirty="0" smtClean="0"/>
              <a:t/>
            </a:r>
            <a:br>
              <a:rPr lang="en-US" dirty="0" smtClean="0"/>
            </a:br>
            <a:endParaRPr lang="en-US" dirty="0"/>
          </a:p>
        </p:txBody>
      </p:sp>
      <p:sp>
        <p:nvSpPr>
          <p:cNvPr id="6" name="Content Placeholder 5"/>
          <p:cNvSpPr>
            <a:spLocks noGrp="1"/>
          </p:cNvSpPr>
          <p:nvPr>
            <p:ph idx="1"/>
          </p:nvPr>
        </p:nvSpPr>
        <p:spPr>
          <a:xfrm>
            <a:off x="457200" y="2057400"/>
            <a:ext cx="8229600" cy="4267200"/>
          </a:xfrm>
        </p:spPr>
        <p:txBody>
          <a:bodyPr/>
          <a:lstStyle/>
          <a:p>
            <a:pPr marL="137160" indent="0">
              <a:buNone/>
            </a:pPr>
            <a:r>
              <a:rPr lang="en-US" dirty="0" smtClean="0"/>
              <a:t>	Is a chronic and highly contagious and can be caused by viral or bacterial infections.  It can spread rapidly, but may clear up on its own.  Puppies or young dogs with weakened immune systems could develop </a:t>
            </a:r>
            <a:r>
              <a:rPr lang="en-US" b="1" u="sng" dirty="0" smtClean="0"/>
              <a:t>Bronchopneumonia</a:t>
            </a:r>
            <a:r>
              <a:rPr lang="en-US" dirty="0" smtClean="0"/>
              <a:t>.</a:t>
            </a:r>
          </a:p>
          <a:p>
            <a:pPr marL="137160" indent="0">
              <a:buNone/>
            </a:pPr>
            <a:endParaRPr lang="en-US" dirty="0" smtClean="0"/>
          </a:p>
          <a:p>
            <a:pPr marL="137160" indent="0">
              <a:buNone/>
            </a:pPr>
            <a:endParaRPr lang="en-US" dirty="0"/>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4200" y="4267200"/>
            <a:ext cx="3241321" cy="2337003"/>
          </a:xfrm>
          <a:prstGeom prst="rect">
            <a:avLst/>
          </a:prstGeom>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4511061"/>
            <a:ext cx="2438611" cy="1849280"/>
          </a:xfrm>
          <a:prstGeom prst="rect">
            <a:avLst/>
          </a:prstGeom>
        </p:spPr>
      </p:pic>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25285" y="4673635"/>
            <a:ext cx="2032176" cy="1524132"/>
          </a:xfrm>
          <a:prstGeom prst="rect">
            <a:avLst/>
          </a:prstGeom>
        </p:spPr>
      </p:pic>
    </p:spTree>
    <p:extLst>
      <p:ext uri="{BB962C8B-B14F-4D97-AF65-F5344CB8AC3E}">
        <p14:creationId xmlns:p14="http://schemas.microsoft.com/office/powerpoint/2010/main" val="1679394583"/>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sz="4400" dirty="0" smtClean="0"/>
              <a:t>Canine Influenza Virus</a:t>
            </a:r>
            <a:endParaRPr lang="en-US" sz="4400" dirty="0"/>
          </a:p>
        </p:txBody>
      </p:sp>
      <p:sp>
        <p:nvSpPr>
          <p:cNvPr id="9" name="Content Placeholder 8"/>
          <p:cNvSpPr>
            <a:spLocks noGrp="1"/>
          </p:cNvSpPr>
          <p:nvPr>
            <p:ph idx="1"/>
          </p:nvPr>
        </p:nvSpPr>
        <p:spPr/>
        <p:txBody>
          <a:bodyPr>
            <a:normAutofit lnSpcReduction="10000"/>
          </a:bodyPr>
          <a:lstStyle/>
          <a:p>
            <a:r>
              <a:rPr lang="en-US" dirty="0" smtClean="0"/>
              <a:t>Natural Distribution</a:t>
            </a:r>
          </a:p>
          <a:p>
            <a:pPr>
              <a:buFont typeface="Wingdings" pitchFamily="2" charset="2"/>
              <a:buChar char="v"/>
            </a:pPr>
            <a:r>
              <a:rPr lang="en-US" dirty="0" smtClean="0"/>
              <a:t>January 2004, the first recognized outbreak occurred at a greyhound racetrack in Florida.</a:t>
            </a:r>
          </a:p>
          <a:p>
            <a:pPr>
              <a:buFont typeface="Wingdings" pitchFamily="2" charset="2"/>
              <a:buChar char="v"/>
            </a:pPr>
            <a:r>
              <a:rPr lang="en-US" dirty="0" smtClean="0"/>
              <a:t>June to August 2004, outbreaks were reported at 14 different racetracks in 6 states (Alabama, Arkansas, Florida, Kansas, Texas, and West Virginia).</a:t>
            </a:r>
          </a:p>
          <a:p>
            <a:pPr>
              <a:buFont typeface="Wingdings" pitchFamily="2" charset="2"/>
              <a:buChar char="v"/>
            </a:pPr>
            <a:r>
              <a:rPr lang="en-US" dirty="0" smtClean="0"/>
              <a:t>January to May 2005, at 20 tracks in 11 states (Arizona, Arkansas</a:t>
            </a:r>
            <a:r>
              <a:rPr lang="en-US" dirty="0"/>
              <a:t>, </a:t>
            </a:r>
            <a:r>
              <a:rPr lang="en-US" dirty="0" smtClean="0"/>
              <a:t>Colorado, Florida</a:t>
            </a:r>
            <a:r>
              <a:rPr lang="en-US" dirty="0"/>
              <a:t>, </a:t>
            </a:r>
            <a:r>
              <a:rPr lang="en-US" dirty="0" smtClean="0"/>
              <a:t>Iowa, Kansas</a:t>
            </a:r>
            <a:r>
              <a:rPr lang="en-US" dirty="0"/>
              <a:t>, </a:t>
            </a:r>
            <a:r>
              <a:rPr lang="en-US" dirty="0" smtClean="0"/>
              <a:t>Massachusetts, Rhode Island, Texas</a:t>
            </a:r>
            <a:r>
              <a:rPr lang="en-US" dirty="0"/>
              <a:t>, and West </a:t>
            </a:r>
            <a:r>
              <a:rPr lang="en-US" dirty="0" smtClean="0"/>
              <a:t>Virginia).</a:t>
            </a:r>
          </a:p>
        </p:txBody>
      </p:sp>
    </p:spTree>
    <p:extLst>
      <p:ext uri="{BB962C8B-B14F-4D97-AF65-F5344CB8AC3E}">
        <p14:creationId xmlns:p14="http://schemas.microsoft.com/office/powerpoint/2010/main" val="727051947"/>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gradFill>
                  <a:gsLst>
                    <a:gs pos="0">
                      <a:srgbClr val="FDA023">
                        <a:tint val="73000"/>
                        <a:satMod val="145000"/>
                      </a:srgbClr>
                    </a:gs>
                    <a:gs pos="73000">
                      <a:srgbClr val="FDA023">
                        <a:tint val="73000"/>
                        <a:satMod val="145000"/>
                      </a:srgbClr>
                    </a:gs>
                    <a:gs pos="100000">
                      <a:srgbClr val="FDA023">
                        <a:tint val="83000"/>
                        <a:satMod val="143000"/>
                      </a:srgbClr>
                    </a:gs>
                  </a:gsLst>
                  <a:lin ang="4800000" scaled="1"/>
                </a:gradFill>
              </a:rPr>
              <a:t>Canine Influenza Virus</a:t>
            </a:r>
            <a:endParaRPr lang="en-US" dirty="0"/>
          </a:p>
        </p:txBody>
      </p:sp>
      <p:sp>
        <p:nvSpPr>
          <p:cNvPr id="3" name="Content Placeholder 2"/>
          <p:cNvSpPr>
            <a:spLocks noGrp="1"/>
          </p:cNvSpPr>
          <p:nvPr>
            <p:ph idx="1"/>
          </p:nvPr>
        </p:nvSpPr>
        <p:spPr/>
        <p:txBody>
          <a:bodyPr/>
          <a:lstStyle/>
          <a:p>
            <a:pPr>
              <a:buFont typeface="Wingdings" pitchFamily="2" charset="2"/>
              <a:buChar char="v"/>
            </a:pPr>
            <a:r>
              <a:rPr lang="en-US" dirty="0"/>
              <a:t>CIV has been documented in 30 states and Washington D. C., since that time.</a:t>
            </a:r>
          </a:p>
          <a:p>
            <a:pPr>
              <a:buFont typeface="Wingdings" pitchFamily="2" charset="2"/>
              <a:buChar char="v"/>
            </a:pPr>
            <a:r>
              <a:rPr lang="en-US" dirty="0"/>
              <a:t>Presently it is endemic in areas located in Colorado, Florida, New York, and Pennsylvania.</a:t>
            </a:r>
          </a:p>
          <a:p>
            <a:pPr>
              <a:buFont typeface="Wingdings" pitchFamily="2" charset="2"/>
              <a:buChar char="v"/>
            </a:pPr>
            <a:r>
              <a:rPr lang="en-US" dirty="0"/>
              <a:t>According to the Cornell University College of Veterinary Medicine Animal Health Diagnostic Center 1,079 cases of canine influenza were confirmed in October 2, 2008.</a:t>
            </a:r>
          </a:p>
          <a:p>
            <a:pPr marL="137160" indent="0">
              <a:buNone/>
            </a:pPr>
            <a:endParaRPr lang="en-US" dirty="0"/>
          </a:p>
          <a:p>
            <a:endParaRPr lang="en-US" dirty="0"/>
          </a:p>
        </p:txBody>
      </p:sp>
    </p:spTree>
    <p:extLst>
      <p:ext uri="{BB962C8B-B14F-4D97-AF65-F5344CB8AC3E}">
        <p14:creationId xmlns:p14="http://schemas.microsoft.com/office/powerpoint/2010/main" val="39560884"/>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28800" y="609600"/>
            <a:ext cx="5486400" cy="762000"/>
          </a:xfrm>
        </p:spPr>
        <p:txBody>
          <a:bodyPr>
            <a:noAutofit/>
          </a:bodyPr>
          <a:lstStyle/>
          <a:p>
            <a:r>
              <a:rPr lang="en-US" sz="3200" dirty="0">
                <a:gradFill>
                  <a:gsLst>
                    <a:gs pos="0">
                      <a:srgbClr val="FDA023">
                        <a:tint val="73000"/>
                        <a:satMod val="145000"/>
                      </a:srgbClr>
                    </a:gs>
                    <a:gs pos="73000">
                      <a:srgbClr val="FDA023">
                        <a:tint val="73000"/>
                        <a:satMod val="145000"/>
                      </a:srgbClr>
                    </a:gs>
                    <a:gs pos="100000">
                      <a:srgbClr val="FDA023">
                        <a:tint val="83000"/>
                        <a:satMod val="143000"/>
                      </a:srgbClr>
                    </a:gs>
                  </a:gsLst>
                  <a:lin ang="4800000" scaled="1"/>
                </a:gradFill>
              </a:rPr>
              <a:t>Canine Influenza Virus</a:t>
            </a:r>
            <a:endParaRPr lang="en-US" sz="3200" dirty="0"/>
          </a:p>
        </p:txBody>
      </p:sp>
      <p:pic>
        <p:nvPicPr>
          <p:cNvPr id="7" name="Picture Placeholder 6"/>
          <p:cNvPicPr>
            <a:picLocks noGrp="1" noChangeAspect="1"/>
          </p:cNvPicPr>
          <p:nvPr>
            <p:ph type="pic" idx="1"/>
          </p:nvPr>
        </p:nvPicPr>
        <p:blipFill>
          <a:blip r:embed="rId2">
            <a:extLst>
              <a:ext uri="{28A0092B-C50C-407E-A947-70E740481C1C}">
                <a14:useLocalDpi xmlns:a14="http://schemas.microsoft.com/office/drawing/2010/main" val="0"/>
              </a:ext>
            </a:extLst>
          </a:blip>
          <a:srcRect t="18184" b="18184"/>
          <a:stretch>
            <a:fillRect/>
          </a:stretch>
        </p:blipFill>
        <p:spPr/>
      </p:pic>
    </p:spTree>
    <p:extLst>
      <p:ext uri="{BB962C8B-B14F-4D97-AF65-F5344CB8AC3E}">
        <p14:creationId xmlns:p14="http://schemas.microsoft.com/office/powerpoint/2010/main" val="1350113217"/>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4400" dirty="0">
                <a:gradFill>
                  <a:gsLst>
                    <a:gs pos="0">
                      <a:srgbClr val="FDA023">
                        <a:tint val="73000"/>
                        <a:satMod val="145000"/>
                      </a:srgbClr>
                    </a:gs>
                    <a:gs pos="73000">
                      <a:srgbClr val="FDA023">
                        <a:tint val="73000"/>
                        <a:satMod val="145000"/>
                      </a:srgbClr>
                    </a:gs>
                    <a:gs pos="100000">
                      <a:srgbClr val="FDA023">
                        <a:tint val="83000"/>
                        <a:satMod val="143000"/>
                      </a:srgbClr>
                    </a:gs>
                  </a:gsLst>
                  <a:lin ang="4800000" scaled="1"/>
                </a:gradFill>
              </a:rPr>
              <a:t>Canine Influenza Virus</a:t>
            </a:r>
            <a:endParaRPr lang="en-US" dirty="0"/>
          </a:p>
        </p:txBody>
      </p:sp>
      <p:sp>
        <p:nvSpPr>
          <p:cNvPr id="6" name="Content Placeholder 5"/>
          <p:cNvSpPr>
            <a:spLocks noGrp="1"/>
          </p:cNvSpPr>
          <p:nvPr>
            <p:ph idx="1"/>
          </p:nvPr>
        </p:nvSpPr>
        <p:spPr>
          <a:xfrm>
            <a:off x="457200" y="1295400"/>
            <a:ext cx="8229600" cy="5166360"/>
          </a:xfrm>
        </p:spPr>
        <p:txBody>
          <a:bodyPr>
            <a:noAutofit/>
          </a:bodyPr>
          <a:lstStyle/>
          <a:p>
            <a:r>
              <a:rPr lang="en-US" sz="3200" dirty="0" smtClean="0"/>
              <a:t>Transmission:</a:t>
            </a:r>
          </a:p>
          <a:p>
            <a:pPr>
              <a:buFont typeface="Wingdings" pitchFamily="2" charset="2"/>
              <a:buChar char="v"/>
            </a:pPr>
            <a:r>
              <a:rPr lang="en-US" sz="3200" dirty="0" smtClean="0"/>
              <a:t>It is spread through aerosolized respiratory secretions and contaminated objects (collars,  leashes, food dishes, water bowls, and kennel surfaces), as well as people moving between non-infected and infected animals.</a:t>
            </a:r>
          </a:p>
          <a:p>
            <a:pPr>
              <a:buFont typeface="Wingdings" pitchFamily="2" charset="2"/>
              <a:buChar char="v"/>
            </a:pPr>
            <a:r>
              <a:rPr lang="en-US" sz="3200" dirty="0" smtClean="0"/>
              <a:t>The virus is viable for 48 hours on surfaces, 24 hours on clothing, and 12 hours on hands. </a:t>
            </a:r>
            <a:endParaRPr lang="en-US" sz="3200" dirty="0"/>
          </a:p>
        </p:txBody>
      </p:sp>
    </p:spTree>
    <p:extLst>
      <p:ext uri="{BB962C8B-B14F-4D97-AF65-F5344CB8AC3E}">
        <p14:creationId xmlns:p14="http://schemas.microsoft.com/office/powerpoint/2010/main" val="2574869482"/>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20762"/>
          </a:xfrm>
        </p:spPr>
        <p:txBody>
          <a:bodyPr/>
          <a:lstStyle/>
          <a:p>
            <a:r>
              <a:rPr lang="en-US" sz="4400" dirty="0">
                <a:gradFill>
                  <a:gsLst>
                    <a:gs pos="0">
                      <a:srgbClr val="FDA023">
                        <a:tint val="73000"/>
                        <a:satMod val="145000"/>
                      </a:srgbClr>
                    </a:gs>
                    <a:gs pos="73000">
                      <a:srgbClr val="FDA023">
                        <a:tint val="73000"/>
                        <a:satMod val="145000"/>
                      </a:srgbClr>
                    </a:gs>
                    <a:gs pos="100000">
                      <a:srgbClr val="FDA023">
                        <a:tint val="83000"/>
                        <a:satMod val="143000"/>
                      </a:srgbClr>
                    </a:gs>
                  </a:gsLst>
                  <a:lin ang="4800000" scaled="1"/>
                </a:gradFill>
              </a:rPr>
              <a:t>Canine Influenza Virus</a:t>
            </a:r>
            <a:endParaRPr lang="en-US" dirty="0"/>
          </a:p>
        </p:txBody>
      </p:sp>
      <p:sp>
        <p:nvSpPr>
          <p:cNvPr id="3" name="Content Placeholder 2"/>
          <p:cNvSpPr>
            <a:spLocks noGrp="1"/>
          </p:cNvSpPr>
          <p:nvPr>
            <p:ph idx="1"/>
          </p:nvPr>
        </p:nvSpPr>
        <p:spPr>
          <a:xfrm>
            <a:off x="457200" y="1143000"/>
            <a:ext cx="8229600" cy="5090160"/>
          </a:xfrm>
        </p:spPr>
        <p:txBody>
          <a:bodyPr>
            <a:noAutofit/>
          </a:bodyPr>
          <a:lstStyle/>
          <a:p>
            <a:r>
              <a:rPr lang="en-US" sz="3600" dirty="0" smtClean="0"/>
              <a:t>Transmission continued:</a:t>
            </a:r>
          </a:p>
          <a:p>
            <a:pPr>
              <a:buFont typeface="Wingdings" pitchFamily="2" charset="2"/>
              <a:buChar char="v"/>
            </a:pPr>
            <a:r>
              <a:rPr lang="en-US" sz="3600" dirty="0" smtClean="0"/>
              <a:t>From exposure to onset of clinical signs, the incubation period is usually 2 to 4 days.</a:t>
            </a:r>
          </a:p>
          <a:p>
            <a:pPr>
              <a:buFont typeface="Wingdings" pitchFamily="2" charset="2"/>
              <a:buChar char="v"/>
            </a:pPr>
            <a:r>
              <a:rPr lang="en-US" sz="3600" dirty="0" smtClean="0"/>
              <a:t>Dogs are most contagious during this 2 to 4 day incubation period, and are not exhibiting any signs of illness.</a:t>
            </a:r>
          </a:p>
          <a:p>
            <a:pPr>
              <a:buFont typeface="Wingdings" pitchFamily="2" charset="2"/>
              <a:buChar char="v"/>
            </a:pPr>
            <a:r>
              <a:rPr lang="en-US" sz="3600" dirty="0" smtClean="0"/>
              <a:t>During this time the highest amount of viral shedding occurs. </a:t>
            </a:r>
          </a:p>
          <a:p>
            <a:pPr marL="137160" indent="0">
              <a:buNone/>
            </a:pPr>
            <a:endParaRPr lang="en-US" sz="3600" dirty="0"/>
          </a:p>
        </p:txBody>
      </p:sp>
    </p:spTree>
    <p:extLst>
      <p:ext uri="{BB962C8B-B14F-4D97-AF65-F5344CB8AC3E}">
        <p14:creationId xmlns:p14="http://schemas.microsoft.com/office/powerpoint/2010/main" val="2584223195"/>
      </p:ext>
    </p:extLst>
  </p:cSld>
  <p:clrMapOvr>
    <a:masterClrMapping/>
  </p:clrMapOvr>
  <mc:AlternateContent xmlns:mc="http://schemas.openxmlformats.org/markup-compatibility/2006">
    <mc:Choice xmlns:p14="http://schemas.microsoft.com/office/powerpoint/2010/main" Requires="p14">
      <p:transition spd="slow">
        <p14:vortex dir="r"/>
      </p:transition>
    </mc:Choice>
    <mc:Fallback>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362</TotalTime>
  <Words>1040</Words>
  <Application>Microsoft Office PowerPoint</Application>
  <PresentationFormat>On-screen Show (4:3)</PresentationFormat>
  <Paragraphs>126</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Apex</vt:lpstr>
      <vt:lpstr>CANINE RESPIRATORY DISEASE COMPLEX</vt:lpstr>
      <vt:lpstr>C. R. D. C.</vt:lpstr>
      <vt:lpstr>Bacterial and Viral Infections</vt:lpstr>
      <vt:lpstr>Tracheobronchitis aka “Kennel Cough” </vt:lpstr>
      <vt:lpstr>Canine Influenza Virus</vt:lpstr>
      <vt:lpstr>Canine Influenza Virus</vt:lpstr>
      <vt:lpstr>Canine Influenza Virus</vt:lpstr>
      <vt:lpstr>Canine Influenza Virus</vt:lpstr>
      <vt:lpstr>Canine Influenza Virus</vt:lpstr>
      <vt:lpstr>Canine Influenza Virus</vt:lpstr>
      <vt:lpstr>Canine Influenza Virus</vt:lpstr>
      <vt:lpstr>Canine Influenza Virus</vt:lpstr>
      <vt:lpstr>Canine Influenza Virus</vt:lpstr>
      <vt:lpstr>Canine Influenza Virus</vt:lpstr>
      <vt:lpstr>Canine Influenza Virus</vt:lpstr>
      <vt:lpstr>Canine Influenza Virus</vt:lpstr>
      <vt:lpstr>Canine Influenza Virus</vt:lpstr>
      <vt:lpstr>Canine Distemper</vt:lpstr>
      <vt:lpstr>Canine Distemper</vt:lpstr>
      <vt:lpstr>Canine Distemper</vt:lpstr>
      <vt:lpstr>Canine Distemper</vt:lpstr>
      <vt:lpstr>Canine Distemper</vt:lpstr>
      <vt:lpstr>Canine Distemper</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Owner</cp:lastModifiedBy>
  <cp:revision>34</cp:revision>
  <dcterms:created xsi:type="dcterms:W3CDTF">2011-07-07T01:56:08Z</dcterms:created>
  <dcterms:modified xsi:type="dcterms:W3CDTF">2011-07-15T06:01:54Z</dcterms:modified>
</cp:coreProperties>
</file>